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9"/>
  </p:notesMasterIdLst>
  <p:sldIdLst>
    <p:sldId id="321" r:id="rId2"/>
    <p:sldId id="429" r:id="rId3"/>
    <p:sldId id="433" r:id="rId4"/>
    <p:sldId id="434" r:id="rId5"/>
    <p:sldId id="435" r:id="rId6"/>
    <p:sldId id="328" r:id="rId7"/>
    <p:sldId id="329" r:id="rId8"/>
    <p:sldId id="330" r:id="rId9"/>
    <p:sldId id="332" r:id="rId10"/>
    <p:sldId id="277" r:id="rId11"/>
    <p:sldId id="333" r:id="rId12"/>
    <p:sldId id="334" r:id="rId13"/>
    <p:sldId id="335" r:id="rId14"/>
    <p:sldId id="445" r:id="rId15"/>
    <p:sldId id="446" r:id="rId16"/>
    <p:sldId id="444" r:id="rId17"/>
    <p:sldId id="443" r:id="rId18"/>
    <p:sldId id="343" r:id="rId19"/>
    <p:sldId id="336" r:id="rId20"/>
    <p:sldId id="337" r:id="rId21"/>
    <p:sldId id="338" r:id="rId22"/>
    <p:sldId id="339" r:id="rId23"/>
    <p:sldId id="340" r:id="rId24"/>
    <p:sldId id="341" r:id="rId25"/>
    <p:sldId id="331" r:id="rId26"/>
    <p:sldId id="344" r:id="rId27"/>
    <p:sldId id="345" r:id="rId28"/>
    <p:sldId id="346" r:id="rId29"/>
    <p:sldId id="347" r:id="rId30"/>
    <p:sldId id="348" r:id="rId31"/>
    <p:sldId id="349" r:id="rId32"/>
    <p:sldId id="442" r:id="rId33"/>
    <p:sldId id="441" r:id="rId34"/>
    <p:sldId id="350" r:id="rId35"/>
    <p:sldId id="440" r:id="rId36"/>
    <p:sldId id="447" r:id="rId37"/>
    <p:sldId id="356" r:id="rId38"/>
  </p:sldIdLst>
  <p:sldSz cx="17340263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88"/>
    <p:restoredTop sz="94721"/>
  </p:normalViewPr>
  <p:slideViewPr>
    <p:cSldViewPr>
      <p:cViewPr varScale="1">
        <p:scale>
          <a:sx n="86" d="100"/>
          <a:sy n="86" d="100"/>
        </p:scale>
        <p:origin x="232" y="496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962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2995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304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4138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904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052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775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2328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2761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4877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7751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5496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7340263" cy="1625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78280" y="1032246"/>
            <a:ext cx="2000250" cy="1620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704" y="686365"/>
            <a:ext cx="13506799" cy="23119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827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1415675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1065704" y="3287324"/>
            <a:ext cx="15208856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54677" tIns="77342" rIns="154677" bIns="77342" anchor="ctr"/>
          <a:lstStyle/>
          <a:p>
            <a:endParaRPr lang="en-US" sz="3413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8171349"/>
            <a:ext cx="17340264" cy="1582251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38" y="8171349"/>
            <a:ext cx="3001201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68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8171349"/>
            <a:ext cx="2963207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11963857" y="8171349"/>
            <a:ext cx="260864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329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832" y="8171349"/>
            <a:ext cx="3142194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706" y="3576320"/>
            <a:ext cx="15612824" cy="422656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551" dirty="0" smtClean="0">
                <a:latin typeface="Gill Sans MT" panose="020B0502020104020203" pitchFamily="34" charset="0"/>
              </a:defRPr>
            </a:lvl1pPr>
            <a:lvl2pPr marL="773182" indent="0" algn="ctr">
              <a:buNone/>
              <a:defRPr/>
            </a:lvl2pPr>
            <a:lvl3pPr marL="1546368" indent="0" algn="ctr">
              <a:buNone/>
              <a:defRPr/>
            </a:lvl3pPr>
            <a:lvl4pPr marL="2319553" indent="0" algn="ctr">
              <a:buNone/>
              <a:defRPr/>
            </a:lvl4pPr>
            <a:lvl5pPr marL="3092733" indent="0" algn="ctr">
              <a:buNone/>
              <a:defRPr/>
            </a:lvl5pPr>
            <a:lvl6pPr marL="3865916" indent="0" algn="ctr">
              <a:buNone/>
              <a:defRPr/>
            </a:lvl6pPr>
            <a:lvl7pPr marL="4639103" indent="0" algn="ctr">
              <a:buNone/>
              <a:defRPr/>
            </a:lvl7pPr>
            <a:lvl8pPr marL="5412280" indent="0" algn="ctr">
              <a:buNone/>
              <a:defRPr/>
            </a:lvl8pPr>
            <a:lvl9pPr marL="6185465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54864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1177220"/>
            <a:ext cx="7316665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91440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800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09728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800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28016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800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1177220"/>
            <a:ext cx="10972800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14287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8132" y="1177220"/>
            <a:ext cx="9144000" cy="7399162"/>
          </a:xfrm>
        </p:spPr>
        <p:txBody>
          <a:bodyPr anchor="ctr"/>
          <a:lstStyle>
            <a:lvl1pPr marL="0" indent="0" algn="ctr" defTabSz="457171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14287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12532" y="1177220"/>
            <a:ext cx="7315199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6932" y="1177220"/>
            <a:ext cx="5486400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19"/>
            <a:ext cx="7316665" cy="739916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>
                <a:latin typeface="Gill Sans MT" panose="020B0502020104020203" pitchFamily="34" charset="0"/>
              </a:defRPr>
            </a:lvl1pPr>
            <a:lvl2pPr marL="0" indent="0" algn="r" defTabSz="817303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52757" y="1177219"/>
            <a:ext cx="8567546" cy="7399162"/>
          </a:xfrm>
        </p:spPr>
        <p:txBody>
          <a:bodyPr anchor="ctr"/>
          <a:lstStyle>
            <a:lvl1pPr>
              <a:defRPr>
                <a:latin typeface="Gill Sans MT" panose="020B0502020104020203" pitchFamily="34" charset="0"/>
              </a:defRPr>
            </a:lvl1pPr>
            <a:lvl2pPr>
              <a:defRPr>
                <a:latin typeface="Gill Sans MT" panose="020B0502020104020203" pitchFamily="34" charset="0"/>
              </a:defRPr>
            </a:lvl2pPr>
            <a:lvl3pPr>
              <a:defRPr>
                <a:latin typeface="Gill Sans MT" panose="020B0502020104020203" pitchFamily="34" charset="0"/>
              </a:defRPr>
            </a:lvl3pPr>
            <a:lvl4pPr>
              <a:defRPr>
                <a:latin typeface="Gill Sans MT" panose="020B0502020104020203" pitchFamily="34" charset="0"/>
              </a:defRPr>
            </a:lvl4pPr>
            <a:lvl5pP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36732" y="1177220"/>
            <a:ext cx="8117032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1050133" y="1177220"/>
            <a:ext cx="7086600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8132" y="1177220"/>
            <a:ext cx="91440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1177220"/>
            <a:ext cx="109728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8132" y="381002"/>
            <a:ext cx="91440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381002"/>
            <a:ext cx="109728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381002"/>
            <a:ext cx="128016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5743787"/>
            <a:ext cx="7316665" cy="2832594"/>
          </a:xfrm>
        </p:spPr>
        <p:txBody>
          <a:bodyPr anchor="ctr"/>
          <a:lstStyle>
            <a:lvl1pPr marL="780227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/>
            </a:lvl1pPr>
            <a:lvl2pPr marL="1271734" indent="-48764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rgbClr val="595959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rgbClr val="595959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1/9/19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595959"/>
                </a:solidFill>
                <a:latin typeface="Gill Sans MT"/>
                <a:cs typeface="Gill Sans MT"/>
              </a:defRPr>
            </a:lvl1pPr>
          </a:lstStyle>
          <a:p>
            <a:pPr marL="82550"/>
            <a:fld id="{81D60167-4931-47E6-BA6A-407CBD079E47}" type="slidenum">
              <a:rPr lang="en-US" smtClean="0"/>
              <a:pPr marL="8255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19"/>
            <a:ext cx="7316665" cy="7399162"/>
          </a:xfrm>
        </p:spPr>
        <p:txBody>
          <a:bodyPr anchor="ctr"/>
          <a:lstStyle>
            <a:lvl1pPr marL="780276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>
                <a:latin typeface="Gill Sans MT" panose="020B0502020104020203" pitchFamily="34" charset="0"/>
              </a:defRPr>
            </a:lvl1pPr>
            <a:lvl2pPr marL="1271815" indent="-48767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00" b="0" i="0">
                <a:solidFill>
                  <a:srgbClr val="53585F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67013" y="2243328"/>
            <a:ext cx="7543014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930234" y="2243328"/>
            <a:ext cx="7543014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1/9/19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4260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97215" y="1177219"/>
            <a:ext cx="9945833" cy="7399162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9" u="sng" cap="small" baseline="0">
                <a:latin typeface="Gill Sans MT" panose="020B0502020104020203" pitchFamily="34" charset="0"/>
              </a:defRPr>
            </a:lvl1pPr>
            <a:lvl2pPr marL="0" indent="0" algn="r" defTabSz="167073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1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97215" y="1177219"/>
            <a:ext cx="9945833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9" u="sng" cap="small" baseline="0">
                <a:latin typeface="Gill Sans MT" panose="020B0502020104020203" pitchFamily="34" charset="0"/>
              </a:defRPr>
            </a:lvl1pPr>
            <a:lvl2pPr marL="0" indent="0" algn="r" defTabSz="167073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1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5743787"/>
            <a:ext cx="7316665" cy="2832594"/>
          </a:xfrm>
        </p:spPr>
        <p:txBody>
          <a:bodyPr anchor="ctr"/>
          <a:lstStyle>
            <a:lvl1pPr marL="780276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/>
            </a:lvl1pPr>
            <a:lvl2pPr marL="1271815" indent="-48767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1/9/19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pPr marL="184150"/>
            <a:fld id="{81D60167-4931-47E6-BA6A-407CBD079E47}" type="slidenum">
              <a:rPr lang="en-US" smtClean="0"/>
              <a:pPr marL="18415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7340263" cy="1625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24" tIns="77317" rIns="154624" bIns="7731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26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280" y="1032246"/>
            <a:ext cx="2000251" cy="16202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705" y="686366"/>
            <a:ext cx="13506800" cy="23119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826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1415676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24" tIns="77317" rIns="154624" bIns="7731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26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3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24" tIns="77317" rIns="154624" bIns="7731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26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1065704" y="3287324"/>
            <a:ext cx="15208856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54666" tIns="77336" rIns="154666" bIns="77336" anchor="ctr"/>
          <a:lstStyle/>
          <a:p>
            <a:endParaRPr lang="en-US" sz="3412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8171350"/>
            <a:ext cx="17340264" cy="1582252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39" y="8171348"/>
            <a:ext cx="3001201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69" y="8171348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8171348"/>
            <a:ext cx="296320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63858" y="8171348"/>
            <a:ext cx="260864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330" y="8171348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832" y="8171348"/>
            <a:ext cx="3142194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706" y="3576320"/>
            <a:ext cx="15612824" cy="422656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550" dirty="0" smtClean="0">
                <a:latin typeface="Gill Sans MT" panose="020B0502020104020203" pitchFamily="34" charset="0"/>
              </a:defRPr>
            </a:lvl1pPr>
            <a:lvl2pPr marL="773133" indent="0" algn="ctr">
              <a:buNone/>
              <a:defRPr/>
            </a:lvl2pPr>
            <a:lvl3pPr marL="1546269" indent="0" algn="ctr">
              <a:buNone/>
              <a:defRPr/>
            </a:lvl3pPr>
            <a:lvl4pPr marL="2319405" indent="0" algn="ctr">
              <a:buNone/>
              <a:defRPr/>
            </a:lvl4pPr>
            <a:lvl5pPr marL="3092535" indent="0" algn="ctr">
              <a:buNone/>
              <a:defRPr/>
            </a:lvl5pPr>
            <a:lvl6pPr marL="3865669" indent="0" algn="ctr">
              <a:buNone/>
              <a:defRPr/>
            </a:lvl6pPr>
            <a:lvl7pPr marL="4638806" indent="0" algn="ctr">
              <a:buNone/>
              <a:defRPr/>
            </a:lvl7pPr>
            <a:lvl8pPr marL="5411933" indent="0" algn="ctr">
              <a:buNone/>
              <a:defRPr/>
            </a:lvl8pPr>
            <a:lvl9pPr marL="6185069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15911513" y="8601786"/>
            <a:ext cx="1428750" cy="1143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143" y="519290"/>
            <a:ext cx="14955977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143" y="2596444"/>
            <a:ext cx="14955977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2143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43962" y="9040143"/>
            <a:ext cx="585233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46561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26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9" r:id="rId30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2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2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2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jpg"/><Relationship Id="rId9" Type="http://schemas.openxmlformats.org/officeDocument/2006/relationships/image" Target="../media/image40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CIS 4930/6930-002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US" sz="5700" u="sng" cap="small"/>
              <a:t>DATA ABSTRACTION</a:t>
            </a:r>
            <a:endParaRPr lang="en-US" sz="5700" u="sng" cap="small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Paul Rosen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Assistant Professor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University of South Florida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600" dirty="0"/>
              <a:t>slides credits Miriah Meyer (U of Utah)</a:t>
            </a:r>
          </a:p>
        </p:txBody>
      </p:sp>
    </p:spTree>
    <p:extLst>
      <p:ext uri="{BB962C8B-B14F-4D97-AF65-F5344CB8AC3E}">
        <p14:creationId xmlns:p14="http://schemas.microsoft.com/office/powerpoint/2010/main" val="44746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67731" y="1"/>
            <a:ext cx="13004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920115" algn="ctr"/>
            <a:r>
              <a:rPr dirty="0">
                <a:solidFill>
                  <a:srgbClr val="FFFFFF"/>
                </a:solidFill>
                <a:latin typeface="Gill Sans MT"/>
                <a:cs typeface="Gill Sans MT"/>
              </a:rPr>
              <a:t>22</a:t>
            </a:r>
            <a:endParaRPr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67731" y="0"/>
            <a:ext cx="13004800" cy="97333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83046" y="392442"/>
            <a:ext cx="2347595" cy="9361170"/>
          </a:xfrm>
          <a:custGeom>
            <a:avLst/>
            <a:gdLst/>
            <a:ahLst/>
            <a:cxnLst/>
            <a:rect l="l" t="t" r="r" b="b"/>
            <a:pathLst>
              <a:path w="2347595" h="9361170">
                <a:moveTo>
                  <a:pt x="0" y="0"/>
                </a:moveTo>
                <a:lnTo>
                  <a:pt x="2347541" y="0"/>
                </a:lnTo>
                <a:lnTo>
                  <a:pt x="2347541" y="9361157"/>
                </a:lnTo>
              </a:path>
            </a:pathLst>
          </a:custGeom>
          <a:ln w="4924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83045" y="392442"/>
            <a:ext cx="0" cy="3493770"/>
          </a:xfrm>
          <a:custGeom>
            <a:avLst/>
            <a:gdLst/>
            <a:ahLst/>
            <a:cxnLst/>
            <a:rect l="l" t="t" r="r" b="b"/>
            <a:pathLst>
              <a:path h="3493770">
                <a:moveTo>
                  <a:pt x="0" y="3493757"/>
                </a:moveTo>
                <a:lnTo>
                  <a:pt x="0" y="0"/>
                </a:lnTo>
              </a:path>
            </a:pathLst>
          </a:custGeom>
          <a:ln w="4924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83045" y="3949700"/>
            <a:ext cx="0" cy="5803900"/>
          </a:xfrm>
          <a:custGeom>
            <a:avLst/>
            <a:gdLst/>
            <a:ahLst/>
            <a:cxnLst/>
            <a:rect l="l" t="t" r="r" b="b"/>
            <a:pathLst>
              <a:path h="5803900">
                <a:moveTo>
                  <a:pt x="0" y="5803900"/>
                </a:moveTo>
                <a:lnTo>
                  <a:pt x="0" y="0"/>
                </a:lnTo>
              </a:path>
            </a:pathLst>
          </a:custGeom>
          <a:ln w="4924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48131" y="1790700"/>
            <a:ext cx="1587500" cy="660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232231" y="1701800"/>
            <a:ext cx="2743200" cy="59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700"/>
            <a:r>
              <a:rPr sz="3850" spc="-5" dirty="0">
                <a:solidFill>
                  <a:srgbClr val="FF2600"/>
                </a:solidFill>
                <a:latin typeface="Gill Sans MT"/>
                <a:cs typeface="Gill Sans MT"/>
              </a:rPr>
              <a:t>Fi</a:t>
            </a:r>
            <a:r>
              <a:rPr sz="3850" dirty="0">
                <a:solidFill>
                  <a:srgbClr val="FF2600"/>
                </a:solidFill>
                <a:latin typeface="Gill Sans MT"/>
                <a:cs typeface="Gill Sans MT"/>
              </a:rPr>
              <a:t>e</a:t>
            </a:r>
            <a:r>
              <a:rPr sz="3850" spc="-5" dirty="0">
                <a:solidFill>
                  <a:srgbClr val="FF2600"/>
                </a:solidFill>
                <a:latin typeface="Gill Sans MT"/>
                <a:cs typeface="Gill Sans MT"/>
              </a:rPr>
              <a:t>l</a:t>
            </a:r>
            <a:r>
              <a:rPr sz="3850" dirty="0">
                <a:solidFill>
                  <a:srgbClr val="FF2600"/>
                </a:solidFill>
                <a:latin typeface="Gill Sans MT"/>
                <a:cs typeface="Gill Sans MT"/>
              </a:rPr>
              <a:t>d</a:t>
            </a:r>
            <a:endParaRPr sz="3850">
              <a:latin typeface="Gill Sans MT"/>
              <a:cs typeface="Gill Sans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232231" y="1701800"/>
            <a:ext cx="2743200" cy="762000"/>
          </a:xfrm>
          <a:custGeom>
            <a:avLst/>
            <a:gdLst/>
            <a:ahLst/>
            <a:cxnLst/>
            <a:rect l="l" t="t" r="r" b="b"/>
            <a:pathLst>
              <a:path w="2743200" h="762000">
                <a:moveTo>
                  <a:pt x="0" y="0"/>
                </a:moveTo>
                <a:lnTo>
                  <a:pt x="2743200" y="0"/>
                </a:lnTo>
                <a:lnTo>
                  <a:pt x="2743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32231" y="1701800"/>
            <a:ext cx="2743200" cy="762000"/>
          </a:xfrm>
          <a:custGeom>
            <a:avLst/>
            <a:gdLst/>
            <a:ahLst/>
            <a:cxnLst/>
            <a:rect l="l" t="t" r="r" b="b"/>
            <a:pathLst>
              <a:path w="2743200" h="762000">
                <a:moveTo>
                  <a:pt x="0" y="0"/>
                </a:moveTo>
                <a:lnTo>
                  <a:pt x="2743200" y="0"/>
                </a:lnTo>
                <a:lnTo>
                  <a:pt x="2743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EC3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031331" y="1106224"/>
            <a:ext cx="10591800" cy="1368217"/>
          </a:xfrm>
          <a:prstGeom prst="rect">
            <a:avLst/>
          </a:prstGeom>
        </p:spPr>
        <p:txBody>
          <a:bodyPr vert="horz" wrap="square" lIns="0" tIns="714905" rIns="0" bIns="0" rtlCol="0">
            <a:spAutoFit/>
          </a:bodyPr>
          <a:lstStyle/>
          <a:p>
            <a:pPr marL="7454900"/>
            <a:r>
              <a:rPr sz="4200" b="1" spc="-25" dirty="0">
                <a:solidFill>
                  <a:srgbClr val="EC3224"/>
                </a:solidFill>
                <a:latin typeface="Gill Sans MT" panose="020B0502020104020203" pitchFamily="34" charset="0"/>
                <a:cs typeface="Georgia"/>
              </a:rPr>
              <a:t>attribute</a:t>
            </a:r>
            <a:endParaRPr sz="4200" dirty="0">
              <a:latin typeface="Gill Sans MT" panose="020B0502020104020203" pitchFamily="34" charset="0"/>
              <a:cs typeface="Georg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975181" y="3917950"/>
            <a:ext cx="4197350" cy="0"/>
          </a:xfrm>
          <a:custGeom>
            <a:avLst/>
            <a:gdLst/>
            <a:ahLst/>
            <a:cxnLst/>
            <a:rect l="l" t="t" r="r" b="b"/>
            <a:pathLst>
              <a:path w="4197350">
                <a:moveTo>
                  <a:pt x="0" y="0"/>
                </a:moveTo>
                <a:lnTo>
                  <a:pt x="4197350" y="0"/>
                </a:lnTo>
              </a:path>
            </a:pathLst>
          </a:custGeom>
          <a:ln w="635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94781" y="3917950"/>
            <a:ext cx="7124700" cy="0"/>
          </a:xfrm>
          <a:custGeom>
            <a:avLst/>
            <a:gdLst/>
            <a:ahLst/>
            <a:cxnLst/>
            <a:rect l="l" t="t" r="r" b="b"/>
            <a:pathLst>
              <a:path w="7124700">
                <a:moveTo>
                  <a:pt x="0" y="0"/>
                </a:moveTo>
                <a:lnTo>
                  <a:pt x="7124700" y="0"/>
                </a:lnTo>
              </a:path>
            </a:pathLst>
          </a:custGeom>
          <a:ln w="635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94781" y="3917950"/>
            <a:ext cx="12477750" cy="304800"/>
          </a:xfrm>
          <a:custGeom>
            <a:avLst/>
            <a:gdLst/>
            <a:ahLst/>
            <a:cxnLst/>
            <a:rect l="l" t="t" r="r" b="b"/>
            <a:pathLst>
              <a:path w="12477750" h="304800">
                <a:moveTo>
                  <a:pt x="12477750" y="304800"/>
                </a:moveTo>
                <a:lnTo>
                  <a:pt x="0" y="304800"/>
                </a:lnTo>
                <a:lnTo>
                  <a:pt x="0" y="0"/>
                </a:lnTo>
              </a:path>
            </a:pathLst>
          </a:custGeom>
          <a:ln w="635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09181" y="4083050"/>
            <a:ext cx="1447800" cy="787400"/>
          </a:xfrm>
          <a:custGeom>
            <a:avLst/>
            <a:gdLst/>
            <a:ahLst/>
            <a:cxnLst/>
            <a:rect l="l" t="t" r="r" b="b"/>
            <a:pathLst>
              <a:path w="1447800" h="787400">
                <a:moveTo>
                  <a:pt x="0" y="0"/>
                </a:moveTo>
                <a:lnTo>
                  <a:pt x="1447800" y="0"/>
                </a:lnTo>
                <a:lnTo>
                  <a:pt x="1447800" y="787400"/>
                </a:lnTo>
                <a:lnTo>
                  <a:pt x="0" y="787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09180" y="4083050"/>
            <a:ext cx="1447800" cy="787400"/>
          </a:xfrm>
          <a:custGeom>
            <a:avLst/>
            <a:gdLst/>
            <a:ahLst/>
            <a:cxnLst/>
            <a:rect l="l" t="t" r="r" b="b"/>
            <a:pathLst>
              <a:path w="1447800" h="787400">
                <a:moveTo>
                  <a:pt x="0" y="0"/>
                </a:moveTo>
                <a:lnTo>
                  <a:pt x="1447800" y="0"/>
                </a:lnTo>
                <a:lnTo>
                  <a:pt x="1447800" y="787400"/>
                </a:lnTo>
                <a:lnTo>
                  <a:pt x="0" y="7874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739991" y="4191000"/>
            <a:ext cx="127254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b="1" spc="-20" dirty="0">
                <a:solidFill>
                  <a:srgbClr val="FF2600"/>
                </a:solidFill>
                <a:latin typeface="Gill Sans MT" panose="020B0502020104020203" pitchFamily="34" charset="0"/>
                <a:cs typeface="Georgia"/>
              </a:rPr>
              <a:t>it</a:t>
            </a:r>
            <a:r>
              <a:rPr sz="4200" b="1" spc="-40" dirty="0">
                <a:solidFill>
                  <a:srgbClr val="FF2600"/>
                </a:solidFill>
                <a:latin typeface="Gill Sans MT" panose="020B0502020104020203" pitchFamily="34" charset="0"/>
                <a:cs typeface="Georgia"/>
              </a:rPr>
              <a:t>em</a:t>
            </a:r>
            <a:endParaRPr sz="4200" dirty="0">
              <a:latin typeface="Gill Sans MT" panose="020B0502020104020203" pitchFamily="34" charset="0"/>
              <a:cs typeface="Georgi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819481" y="3676650"/>
            <a:ext cx="1155700" cy="774700"/>
          </a:xfrm>
          <a:custGeom>
            <a:avLst/>
            <a:gdLst/>
            <a:ahLst/>
            <a:cxnLst/>
            <a:rect l="l" t="t" r="r" b="b"/>
            <a:pathLst>
              <a:path w="1155700" h="774700">
                <a:moveTo>
                  <a:pt x="0" y="0"/>
                </a:moveTo>
                <a:lnTo>
                  <a:pt x="1155700" y="0"/>
                </a:lnTo>
                <a:lnTo>
                  <a:pt x="1155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819481" y="3676650"/>
            <a:ext cx="1155700" cy="774700"/>
          </a:xfrm>
          <a:custGeom>
            <a:avLst/>
            <a:gdLst/>
            <a:ahLst/>
            <a:cxnLst/>
            <a:rect l="l" t="t" r="r" b="b"/>
            <a:pathLst>
              <a:path w="1155700" h="774700">
                <a:moveTo>
                  <a:pt x="0" y="0"/>
                </a:moveTo>
                <a:lnTo>
                  <a:pt x="1155699" y="0"/>
                </a:lnTo>
                <a:lnTo>
                  <a:pt x="1155699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889331" y="3733800"/>
            <a:ext cx="981075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b="1" dirty="0">
                <a:solidFill>
                  <a:srgbClr val="FF2600"/>
                </a:solidFill>
                <a:latin typeface="Gill Sans MT" panose="020B0502020104020203" pitchFamily="34" charset="0"/>
                <a:cs typeface="Georgia"/>
              </a:rPr>
              <a:t>c</a:t>
            </a:r>
            <a:r>
              <a:rPr sz="4200" b="1" spc="-5" dirty="0">
                <a:solidFill>
                  <a:srgbClr val="FF2600"/>
                </a:solidFill>
                <a:latin typeface="Gill Sans MT" panose="020B0502020104020203" pitchFamily="34" charset="0"/>
                <a:cs typeface="Georgia"/>
              </a:rPr>
              <a:t>e</a:t>
            </a:r>
            <a:r>
              <a:rPr sz="4200" b="1" dirty="0">
                <a:solidFill>
                  <a:srgbClr val="FF2600"/>
                </a:solidFill>
                <a:latin typeface="Gill Sans MT" panose="020B0502020104020203" pitchFamily="34" charset="0"/>
                <a:cs typeface="Georgia"/>
              </a:rPr>
              <a:t>ll</a:t>
            </a:r>
            <a:endParaRPr sz="4200" dirty="0">
              <a:latin typeface="Gill Sans MT" panose="020B0502020104020203" pitchFamily="34" charset="0"/>
              <a:cs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dataset types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2790031" y="2387263"/>
            <a:ext cx="11760200" cy="3263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40406" y="5572856"/>
            <a:ext cx="2329606" cy="35407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75052" y="5686987"/>
            <a:ext cx="2484714" cy="23422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89078" y="5546539"/>
            <a:ext cx="2329606" cy="16128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89389" y="5598348"/>
            <a:ext cx="1962442" cy="3043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5164931" y="2387263"/>
            <a:ext cx="9601200" cy="6985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64931" y="5546539"/>
            <a:ext cx="9601200" cy="3826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98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dataset types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2790031" y="2387263"/>
            <a:ext cx="11760200" cy="3263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40406" y="5572856"/>
            <a:ext cx="2329606" cy="35407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75052" y="5686987"/>
            <a:ext cx="2484714" cy="23422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89078" y="5546539"/>
            <a:ext cx="2329606" cy="16128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89389" y="5598348"/>
            <a:ext cx="1962442" cy="3043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7603331" y="2387263"/>
            <a:ext cx="7162800" cy="6985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51831" y="5546539"/>
            <a:ext cx="7314300" cy="3826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14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dataset types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2790031" y="2387263"/>
            <a:ext cx="11760200" cy="3263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40406" y="5572856"/>
            <a:ext cx="2329606" cy="35407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75052" y="5686987"/>
            <a:ext cx="2484714" cy="23422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89078" y="5546539"/>
            <a:ext cx="2329606" cy="16128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89389" y="5598348"/>
            <a:ext cx="1962442" cy="3043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889331" y="2387263"/>
            <a:ext cx="4876800" cy="6985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889331" y="5546539"/>
            <a:ext cx="4876800" cy="3826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92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7732" y="0"/>
            <a:ext cx="6516003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3557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240" y="186306"/>
            <a:ext cx="3810000" cy="4000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67732" y="0"/>
            <a:ext cx="6516003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0961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240" y="186306"/>
            <a:ext cx="3810000" cy="4000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67732" y="0"/>
            <a:ext cx="6516003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88060" y="4415257"/>
            <a:ext cx="6484470" cy="5338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/>
          <p:cNvSpPr/>
          <p:nvPr/>
        </p:nvSpPr>
        <p:spPr>
          <a:xfrm>
            <a:off x="8643335" y="4486784"/>
            <a:ext cx="340359" cy="52668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9"/>
          <p:cNvSpPr/>
          <p:nvPr/>
        </p:nvSpPr>
        <p:spPr>
          <a:xfrm>
            <a:off x="8809831" y="4521200"/>
            <a:ext cx="0" cy="4953000"/>
          </a:xfrm>
          <a:custGeom>
            <a:avLst/>
            <a:gdLst/>
            <a:ahLst/>
            <a:cxnLst/>
            <a:rect l="l" t="t" r="r" b="b"/>
            <a:pathLst>
              <a:path h="4953000">
                <a:moveTo>
                  <a:pt x="0" y="0"/>
                </a:moveTo>
                <a:lnTo>
                  <a:pt x="0" y="4953000"/>
                </a:lnTo>
              </a:path>
            </a:pathLst>
          </a:custGeom>
          <a:ln w="50800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0"/>
          <p:cNvSpPr/>
          <p:nvPr/>
        </p:nvSpPr>
        <p:spPr>
          <a:xfrm>
            <a:off x="8703150" y="9448800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59" h="213359">
                <a:moveTo>
                  <a:pt x="213359" y="0"/>
                </a:moveTo>
                <a:lnTo>
                  <a:pt x="0" y="0"/>
                </a:lnTo>
                <a:lnTo>
                  <a:pt x="106679" y="213360"/>
                </a:lnTo>
                <a:lnTo>
                  <a:pt x="213359" y="0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Down Arrow 7"/>
          <p:cNvSpPr/>
          <p:nvPr/>
        </p:nvSpPr>
        <p:spPr>
          <a:xfrm>
            <a:off x="9432131" y="533400"/>
            <a:ext cx="728109" cy="2667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11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sz="5400" spc="105" dirty="0"/>
              <a:t>grid</a:t>
            </a:r>
            <a:r>
              <a:rPr lang="en-US" sz="5400" spc="-480" dirty="0"/>
              <a:t> </a:t>
            </a:r>
            <a:r>
              <a:rPr lang="en-US" sz="5400" spc="35" dirty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8657762" y="3816737"/>
            <a:ext cx="2188845" cy="2148205"/>
          </a:xfrm>
          <a:custGeom>
            <a:avLst/>
            <a:gdLst/>
            <a:ahLst/>
            <a:cxnLst/>
            <a:rect l="l" t="t" r="r" b="b"/>
            <a:pathLst>
              <a:path w="2188845" h="2148204">
                <a:moveTo>
                  <a:pt x="0" y="0"/>
                </a:moveTo>
                <a:lnTo>
                  <a:pt x="0" y="949185"/>
                </a:lnTo>
                <a:lnTo>
                  <a:pt x="280615" y="1448758"/>
                </a:lnTo>
                <a:lnTo>
                  <a:pt x="112247" y="1898373"/>
                </a:lnTo>
                <a:lnTo>
                  <a:pt x="841847" y="1898373"/>
                </a:lnTo>
                <a:lnTo>
                  <a:pt x="1403079" y="2148157"/>
                </a:lnTo>
                <a:lnTo>
                  <a:pt x="2020434" y="1898373"/>
                </a:lnTo>
                <a:lnTo>
                  <a:pt x="2188803" y="1398801"/>
                </a:lnTo>
                <a:lnTo>
                  <a:pt x="2188803" y="199829"/>
                </a:lnTo>
                <a:lnTo>
                  <a:pt x="1122463" y="0"/>
                </a:lnTo>
                <a:lnTo>
                  <a:pt x="0" y="0"/>
                </a:lnTo>
                <a:close/>
              </a:path>
            </a:pathLst>
          </a:custGeom>
          <a:ln w="477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38226" y="3817779"/>
            <a:ext cx="561340" cy="1449705"/>
          </a:xfrm>
          <a:custGeom>
            <a:avLst/>
            <a:gdLst/>
            <a:ahLst/>
            <a:cxnLst/>
            <a:rect l="l" t="t" r="r" b="b"/>
            <a:pathLst>
              <a:path w="561340" h="1449704">
                <a:moveTo>
                  <a:pt x="280467" y="0"/>
                </a:moveTo>
                <a:lnTo>
                  <a:pt x="280467" y="349870"/>
                </a:lnTo>
                <a:lnTo>
                  <a:pt x="392652" y="799701"/>
                </a:lnTo>
                <a:lnTo>
                  <a:pt x="560933" y="1449460"/>
                </a:lnTo>
                <a:lnTo>
                  <a:pt x="0" y="1449460"/>
                </a:lnTo>
              </a:path>
            </a:pathLst>
          </a:custGeom>
          <a:ln w="477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57761" y="3817778"/>
            <a:ext cx="1234440" cy="500380"/>
          </a:xfrm>
          <a:custGeom>
            <a:avLst/>
            <a:gdLst/>
            <a:ahLst/>
            <a:cxnLst/>
            <a:rect l="l" t="t" r="r" b="b"/>
            <a:pathLst>
              <a:path w="1234440" h="500379">
                <a:moveTo>
                  <a:pt x="0" y="499814"/>
                </a:moveTo>
                <a:lnTo>
                  <a:pt x="560933" y="349870"/>
                </a:lnTo>
                <a:lnTo>
                  <a:pt x="1234051" y="249905"/>
                </a:lnTo>
                <a:lnTo>
                  <a:pt x="1121863" y="0"/>
                </a:lnTo>
              </a:path>
            </a:pathLst>
          </a:custGeom>
          <a:ln w="477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57762" y="4667463"/>
            <a:ext cx="1402715" cy="1299845"/>
          </a:xfrm>
          <a:custGeom>
            <a:avLst/>
            <a:gdLst/>
            <a:ahLst/>
            <a:cxnLst/>
            <a:rect l="l" t="t" r="r" b="b"/>
            <a:pathLst>
              <a:path w="1402715" h="1299845">
                <a:moveTo>
                  <a:pt x="0" y="99962"/>
                </a:moveTo>
                <a:lnTo>
                  <a:pt x="673118" y="0"/>
                </a:lnTo>
                <a:lnTo>
                  <a:pt x="1346236" y="49981"/>
                </a:lnTo>
                <a:lnTo>
                  <a:pt x="1402331" y="1299515"/>
                </a:lnTo>
              </a:path>
            </a:pathLst>
          </a:custGeom>
          <a:ln w="477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99159" y="5267240"/>
            <a:ext cx="1270" cy="450215"/>
          </a:xfrm>
          <a:custGeom>
            <a:avLst/>
            <a:gdLst/>
            <a:ahLst/>
            <a:cxnLst/>
            <a:rect l="l" t="t" r="r" b="b"/>
            <a:pathLst>
              <a:path w="1270" h="450214">
                <a:moveTo>
                  <a:pt x="0" y="0"/>
                </a:moveTo>
                <a:lnTo>
                  <a:pt x="1170" y="449832"/>
                </a:lnTo>
              </a:path>
            </a:pathLst>
          </a:custGeom>
          <a:ln w="477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91814" y="4067683"/>
            <a:ext cx="673735" cy="650240"/>
          </a:xfrm>
          <a:custGeom>
            <a:avLst/>
            <a:gdLst/>
            <a:ahLst/>
            <a:cxnLst/>
            <a:rect l="l" t="t" r="r" b="b"/>
            <a:pathLst>
              <a:path w="673734" h="650239">
                <a:moveTo>
                  <a:pt x="0" y="0"/>
                </a:moveTo>
                <a:lnTo>
                  <a:pt x="112185" y="649759"/>
                </a:lnTo>
                <a:lnTo>
                  <a:pt x="673118" y="649759"/>
                </a:lnTo>
                <a:lnTo>
                  <a:pt x="560930" y="249908"/>
                </a:lnTo>
                <a:lnTo>
                  <a:pt x="0" y="0"/>
                </a:lnTo>
                <a:close/>
              </a:path>
            </a:pathLst>
          </a:custGeom>
          <a:ln w="477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96651" y="3967721"/>
            <a:ext cx="448945" cy="549910"/>
          </a:xfrm>
          <a:custGeom>
            <a:avLst/>
            <a:gdLst/>
            <a:ahLst/>
            <a:cxnLst/>
            <a:rect l="l" t="t" r="r" b="b"/>
            <a:pathLst>
              <a:path w="448945" h="549910">
                <a:moveTo>
                  <a:pt x="0" y="0"/>
                </a:moveTo>
                <a:lnTo>
                  <a:pt x="56092" y="349870"/>
                </a:lnTo>
                <a:lnTo>
                  <a:pt x="448745" y="549797"/>
                </a:lnTo>
              </a:path>
            </a:pathLst>
          </a:custGeom>
          <a:ln w="477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99160" y="4717443"/>
            <a:ext cx="1346835" cy="650240"/>
          </a:xfrm>
          <a:custGeom>
            <a:avLst/>
            <a:gdLst/>
            <a:ahLst/>
            <a:cxnLst/>
            <a:rect l="l" t="t" r="r" b="b"/>
            <a:pathLst>
              <a:path w="1346834" h="650239">
                <a:moveTo>
                  <a:pt x="0" y="549795"/>
                </a:moveTo>
                <a:lnTo>
                  <a:pt x="504838" y="649757"/>
                </a:lnTo>
                <a:lnTo>
                  <a:pt x="1009678" y="649757"/>
                </a:lnTo>
                <a:lnTo>
                  <a:pt x="1065768" y="0"/>
                </a:lnTo>
                <a:lnTo>
                  <a:pt x="1346236" y="0"/>
                </a:lnTo>
              </a:path>
            </a:pathLst>
          </a:custGeom>
          <a:ln w="477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40559" y="5217257"/>
            <a:ext cx="505459" cy="650240"/>
          </a:xfrm>
          <a:custGeom>
            <a:avLst/>
            <a:gdLst/>
            <a:ahLst/>
            <a:cxnLst/>
            <a:rect l="l" t="t" r="r" b="b"/>
            <a:pathLst>
              <a:path w="505459" h="650239">
                <a:moveTo>
                  <a:pt x="0" y="649757"/>
                </a:moveTo>
                <a:lnTo>
                  <a:pt x="168277" y="149943"/>
                </a:lnTo>
                <a:lnTo>
                  <a:pt x="504838" y="0"/>
                </a:lnTo>
              </a:path>
            </a:pathLst>
          </a:custGeom>
          <a:ln w="477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686798" y="3817779"/>
            <a:ext cx="785495" cy="1899285"/>
          </a:xfrm>
          <a:custGeom>
            <a:avLst/>
            <a:gdLst/>
            <a:ahLst/>
            <a:cxnLst/>
            <a:rect l="l" t="t" r="r" b="b"/>
            <a:pathLst>
              <a:path w="785495" h="1899285">
                <a:moveTo>
                  <a:pt x="0" y="0"/>
                </a:moveTo>
                <a:lnTo>
                  <a:pt x="0" y="999628"/>
                </a:lnTo>
                <a:lnTo>
                  <a:pt x="280465" y="1449460"/>
                </a:lnTo>
                <a:lnTo>
                  <a:pt x="56092" y="1899291"/>
                </a:lnTo>
                <a:lnTo>
                  <a:pt x="785303" y="1899291"/>
                </a:lnTo>
                <a:lnTo>
                  <a:pt x="785303" y="1449460"/>
                </a:lnTo>
                <a:lnTo>
                  <a:pt x="673115" y="849682"/>
                </a:lnTo>
                <a:lnTo>
                  <a:pt x="560930" y="349870"/>
                </a:lnTo>
                <a:lnTo>
                  <a:pt x="560930" y="0"/>
                </a:lnTo>
                <a:lnTo>
                  <a:pt x="0" y="0"/>
                </a:lnTo>
                <a:close/>
              </a:path>
            </a:pathLst>
          </a:custGeom>
          <a:ln w="477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247728" y="3817779"/>
            <a:ext cx="1570990" cy="2149475"/>
          </a:xfrm>
          <a:custGeom>
            <a:avLst/>
            <a:gdLst/>
            <a:ahLst/>
            <a:cxnLst/>
            <a:rect l="l" t="t" r="r" b="b"/>
            <a:pathLst>
              <a:path w="1570990" h="2149475">
                <a:moveTo>
                  <a:pt x="0" y="0"/>
                </a:moveTo>
                <a:lnTo>
                  <a:pt x="560930" y="0"/>
                </a:lnTo>
                <a:lnTo>
                  <a:pt x="1570609" y="249905"/>
                </a:lnTo>
                <a:lnTo>
                  <a:pt x="1570609" y="1449460"/>
                </a:lnTo>
                <a:lnTo>
                  <a:pt x="1458421" y="1899291"/>
                </a:lnTo>
                <a:lnTo>
                  <a:pt x="785303" y="2149199"/>
                </a:lnTo>
                <a:lnTo>
                  <a:pt x="224372" y="1899291"/>
                </a:lnTo>
              </a:path>
            </a:pathLst>
          </a:custGeom>
          <a:ln w="477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86795" y="3817778"/>
            <a:ext cx="1795145" cy="2049780"/>
          </a:xfrm>
          <a:custGeom>
            <a:avLst/>
            <a:gdLst/>
            <a:ahLst/>
            <a:cxnLst/>
            <a:rect l="l" t="t" r="r" b="b"/>
            <a:pathLst>
              <a:path w="1795145" h="2049779">
                <a:moveTo>
                  <a:pt x="0" y="499814"/>
                </a:moveTo>
                <a:lnTo>
                  <a:pt x="560933" y="399851"/>
                </a:lnTo>
                <a:lnTo>
                  <a:pt x="1234051" y="249905"/>
                </a:lnTo>
                <a:lnTo>
                  <a:pt x="673118" y="849684"/>
                </a:lnTo>
                <a:lnTo>
                  <a:pt x="1346236" y="949646"/>
                </a:lnTo>
                <a:lnTo>
                  <a:pt x="785305" y="1449460"/>
                </a:lnTo>
                <a:lnTo>
                  <a:pt x="1570609" y="2049237"/>
                </a:lnTo>
                <a:lnTo>
                  <a:pt x="1794982" y="1599404"/>
                </a:lnTo>
                <a:lnTo>
                  <a:pt x="1346236" y="949646"/>
                </a:lnTo>
                <a:lnTo>
                  <a:pt x="1234051" y="249905"/>
                </a:lnTo>
                <a:lnTo>
                  <a:pt x="1065771" y="0"/>
                </a:lnTo>
              </a:path>
            </a:pathLst>
          </a:custGeom>
          <a:ln w="477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686795" y="4667461"/>
            <a:ext cx="673735" cy="150495"/>
          </a:xfrm>
          <a:custGeom>
            <a:avLst/>
            <a:gdLst/>
            <a:ahLst/>
            <a:cxnLst/>
            <a:rect l="l" t="t" r="r" b="b"/>
            <a:pathLst>
              <a:path w="673734" h="150495">
                <a:moveTo>
                  <a:pt x="0" y="149945"/>
                </a:moveTo>
                <a:lnTo>
                  <a:pt x="673118" y="0"/>
                </a:lnTo>
              </a:path>
            </a:pathLst>
          </a:custGeom>
          <a:ln w="477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967259" y="4767425"/>
            <a:ext cx="1851660" cy="650240"/>
          </a:xfrm>
          <a:custGeom>
            <a:avLst/>
            <a:gdLst/>
            <a:ahLst/>
            <a:cxnLst/>
            <a:rect l="l" t="t" r="r" b="b"/>
            <a:pathLst>
              <a:path w="1851659" h="650239">
                <a:moveTo>
                  <a:pt x="0" y="499814"/>
                </a:moveTo>
                <a:lnTo>
                  <a:pt x="504840" y="499814"/>
                </a:lnTo>
                <a:lnTo>
                  <a:pt x="1514516" y="649757"/>
                </a:lnTo>
                <a:lnTo>
                  <a:pt x="1851077" y="499814"/>
                </a:lnTo>
                <a:lnTo>
                  <a:pt x="1570611" y="0"/>
                </a:lnTo>
                <a:lnTo>
                  <a:pt x="1514516" y="649757"/>
                </a:lnTo>
              </a:path>
            </a:pathLst>
          </a:custGeom>
          <a:ln w="477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20846" y="4067684"/>
            <a:ext cx="897890" cy="450215"/>
          </a:xfrm>
          <a:custGeom>
            <a:avLst/>
            <a:gdLst/>
            <a:ahLst/>
            <a:cxnLst/>
            <a:rect l="l" t="t" r="r" b="b"/>
            <a:pathLst>
              <a:path w="897890" h="450214">
                <a:moveTo>
                  <a:pt x="0" y="0"/>
                </a:moveTo>
                <a:lnTo>
                  <a:pt x="897491" y="449832"/>
                </a:lnTo>
              </a:path>
            </a:pathLst>
          </a:custGeom>
          <a:ln w="477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033032" y="3967721"/>
            <a:ext cx="505459" cy="800100"/>
          </a:xfrm>
          <a:custGeom>
            <a:avLst/>
            <a:gdLst/>
            <a:ahLst/>
            <a:cxnLst/>
            <a:rect l="l" t="t" r="r" b="b"/>
            <a:pathLst>
              <a:path w="505459" h="800100">
                <a:moveTo>
                  <a:pt x="392652" y="0"/>
                </a:moveTo>
                <a:lnTo>
                  <a:pt x="392652" y="349870"/>
                </a:lnTo>
                <a:lnTo>
                  <a:pt x="504840" y="799701"/>
                </a:lnTo>
                <a:lnTo>
                  <a:pt x="0" y="799701"/>
                </a:lnTo>
              </a:path>
            </a:pathLst>
          </a:custGeom>
          <a:ln w="477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537871" y="4767425"/>
            <a:ext cx="280670" cy="1270"/>
          </a:xfrm>
          <a:custGeom>
            <a:avLst/>
            <a:gdLst/>
            <a:ahLst/>
            <a:cxnLst/>
            <a:rect l="l" t="t" r="r" b="b"/>
            <a:pathLst>
              <a:path w="280670" h="1270">
                <a:moveTo>
                  <a:pt x="0" y="0"/>
                </a:moveTo>
                <a:lnTo>
                  <a:pt x="280465" y="1041"/>
                </a:lnTo>
              </a:path>
            </a:pathLst>
          </a:custGeom>
          <a:ln w="477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96651" y="3917741"/>
            <a:ext cx="3175" cy="50165"/>
          </a:xfrm>
          <a:custGeom>
            <a:avLst/>
            <a:gdLst/>
            <a:ahLst/>
            <a:cxnLst/>
            <a:rect l="l" t="t" r="r" b="b"/>
            <a:pathLst>
              <a:path w="3175" h="50164">
                <a:moveTo>
                  <a:pt x="0" y="49981"/>
                </a:moveTo>
                <a:lnTo>
                  <a:pt x="2986" y="0"/>
                </a:lnTo>
              </a:path>
            </a:pathLst>
          </a:custGeom>
          <a:ln w="477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323103" y="8323674"/>
            <a:ext cx="1459865" cy="515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350" spc="10" dirty="0">
                <a:latin typeface="Arial"/>
                <a:cs typeface="Arial"/>
              </a:rPr>
              <a:t>uni</a:t>
            </a:r>
            <a:r>
              <a:rPr sz="3350" dirty="0">
                <a:latin typeface="Arial"/>
                <a:cs typeface="Arial"/>
              </a:rPr>
              <a:t>f</a:t>
            </a:r>
            <a:r>
              <a:rPr sz="3350" spc="15" dirty="0">
                <a:latin typeface="Arial"/>
                <a:cs typeface="Arial"/>
              </a:rPr>
              <a:t>orm</a:t>
            </a:r>
            <a:endParaRPr sz="33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51814" y="8323674"/>
            <a:ext cx="1889760" cy="515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350" spc="15" dirty="0">
                <a:latin typeface="Arial"/>
                <a:cs typeface="Arial"/>
              </a:rPr>
              <a:t>rec</a:t>
            </a:r>
            <a:r>
              <a:rPr sz="3350" dirty="0">
                <a:latin typeface="Arial"/>
                <a:cs typeface="Arial"/>
              </a:rPr>
              <a:t>t</a:t>
            </a:r>
            <a:r>
              <a:rPr sz="3350" spc="10" dirty="0">
                <a:latin typeface="Arial"/>
                <a:cs typeface="Arial"/>
              </a:rPr>
              <a:t>ilinear</a:t>
            </a:r>
            <a:endParaRPr sz="33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010832" y="6361376"/>
            <a:ext cx="1938020" cy="515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350" spc="15" dirty="0">
                <a:latin typeface="Arial"/>
                <a:cs typeface="Arial"/>
              </a:rPr>
              <a:t>s</a:t>
            </a:r>
            <a:r>
              <a:rPr sz="3350" dirty="0">
                <a:latin typeface="Arial"/>
                <a:cs typeface="Arial"/>
              </a:rPr>
              <a:t>t</a:t>
            </a:r>
            <a:r>
              <a:rPr sz="3350" spc="15" dirty="0">
                <a:latin typeface="Arial"/>
                <a:cs typeface="Arial"/>
              </a:rPr>
              <a:t>ruc</a:t>
            </a:r>
            <a:r>
              <a:rPr sz="3350" dirty="0">
                <a:latin typeface="Arial"/>
                <a:cs typeface="Arial"/>
              </a:rPr>
              <a:t>t</a:t>
            </a:r>
            <a:r>
              <a:rPr sz="3350" spc="15" dirty="0">
                <a:latin typeface="Arial"/>
                <a:cs typeface="Arial"/>
              </a:rPr>
              <a:t>ured</a:t>
            </a:r>
            <a:endParaRPr sz="33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759270" y="6361376"/>
            <a:ext cx="2416175" cy="515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350" spc="15" dirty="0">
                <a:latin typeface="Arial"/>
                <a:cs typeface="Arial"/>
              </a:rPr>
              <a:t>uns</a:t>
            </a:r>
            <a:r>
              <a:rPr sz="3350" dirty="0">
                <a:latin typeface="Arial"/>
                <a:cs typeface="Arial"/>
              </a:rPr>
              <a:t>t</a:t>
            </a:r>
            <a:r>
              <a:rPr sz="3350" spc="15" dirty="0">
                <a:latin typeface="Arial"/>
                <a:cs typeface="Arial"/>
              </a:rPr>
              <a:t>ruc</a:t>
            </a:r>
            <a:r>
              <a:rPr sz="3350" dirty="0">
                <a:latin typeface="Arial"/>
                <a:cs typeface="Arial"/>
              </a:rPr>
              <a:t>t</a:t>
            </a:r>
            <a:r>
              <a:rPr sz="3350" spc="15" dirty="0">
                <a:latin typeface="Arial"/>
                <a:cs typeface="Arial"/>
              </a:rPr>
              <a:t>ured</a:t>
            </a:r>
            <a:endParaRPr sz="3350">
              <a:latin typeface="Arial"/>
              <a:cs typeface="Arial"/>
            </a:endParaRPr>
          </a:p>
        </p:txBody>
      </p:sp>
      <p:graphicFrame>
        <p:nvGraphicFramePr>
          <p:cNvPr id="26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135262"/>
              </p:ext>
            </p:extLst>
          </p:nvPr>
        </p:nvGraphicFramePr>
        <p:xfrm>
          <a:off x="2899895" y="3792844"/>
          <a:ext cx="2150239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6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2175">
                <a:tc>
                  <a:txBody>
                    <a:bodyPr/>
                    <a:lstStyle/>
                    <a:p>
                      <a:endParaRPr sz="7200" dirty="0"/>
                    </a:p>
                  </a:txBody>
                  <a:tcPr marL="0" marR="0" marT="0" marB="0">
                    <a:lnL w="47783">
                      <a:solidFill>
                        <a:srgbClr val="000000"/>
                      </a:solidFill>
                      <a:prstDash val="solid"/>
                    </a:lnL>
                    <a:lnR w="47783">
                      <a:solidFill>
                        <a:srgbClr val="000000"/>
                      </a:solidFill>
                      <a:prstDash val="solid"/>
                    </a:lnR>
                    <a:lnT w="47783">
                      <a:solidFill>
                        <a:srgbClr val="000000"/>
                      </a:solidFill>
                      <a:prstDash val="solid"/>
                    </a:lnT>
                    <a:lnB w="4778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7200"/>
                    </a:p>
                  </a:txBody>
                  <a:tcPr marL="0" marR="0" marT="0" marB="0">
                    <a:lnL w="47783">
                      <a:solidFill>
                        <a:srgbClr val="000000"/>
                      </a:solidFill>
                      <a:prstDash val="solid"/>
                    </a:lnL>
                    <a:lnR w="47783">
                      <a:solidFill>
                        <a:srgbClr val="000000"/>
                      </a:solidFill>
                      <a:prstDash val="solid"/>
                    </a:lnR>
                    <a:lnT w="47783">
                      <a:solidFill>
                        <a:srgbClr val="000000"/>
                      </a:solidFill>
                      <a:prstDash val="solid"/>
                    </a:lnT>
                    <a:lnB w="4778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7200"/>
                    </a:p>
                  </a:txBody>
                  <a:tcPr marL="0" marR="0" marT="0" marB="0">
                    <a:lnL w="47783">
                      <a:solidFill>
                        <a:srgbClr val="000000"/>
                      </a:solidFill>
                      <a:prstDash val="solid"/>
                    </a:lnL>
                    <a:lnR w="47783">
                      <a:solidFill>
                        <a:srgbClr val="000000"/>
                      </a:solidFill>
                      <a:prstDash val="solid"/>
                    </a:lnR>
                    <a:lnT w="47783">
                      <a:solidFill>
                        <a:srgbClr val="000000"/>
                      </a:solidFill>
                      <a:prstDash val="solid"/>
                    </a:lnT>
                    <a:lnB w="4778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7200"/>
                    </a:p>
                  </a:txBody>
                  <a:tcPr marL="0" marR="0" marT="0" marB="0">
                    <a:lnL w="47783">
                      <a:solidFill>
                        <a:srgbClr val="000000"/>
                      </a:solidFill>
                      <a:prstDash val="solid"/>
                    </a:lnL>
                    <a:lnR w="47783">
                      <a:solidFill>
                        <a:srgbClr val="000000"/>
                      </a:solidFill>
                      <a:prstDash val="solid"/>
                    </a:lnR>
                    <a:lnT w="47783">
                      <a:solidFill>
                        <a:srgbClr val="000000"/>
                      </a:solidFill>
                      <a:prstDash val="solid"/>
                    </a:lnT>
                    <a:lnB w="4778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641">
                <a:tc>
                  <a:txBody>
                    <a:bodyPr/>
                    <a:lstStyle/>
                    <a:p>
                      <a:endParaRPr sz="7200"/>
                    </a:p>
                  </a:txBody>
                  <a:tcPr marL="0" marR="0" marT="0" marB="0">
                    <a:lnL w="47783">
                      <a:solidFill>
                        <a:srgbClr val="000000"/>
                      </a:solidFill>
                      <a:prstDash val="solid"/>
                    </a:lnL>
                    <a:lnR w="47783">
                      <a:solidFill>
                        <a:srgbClr val="000000"/>
                      </a:solidFill>
                      <a:prstDash val="solid"/>
                    </a:lnR>
                    <a:lnT w="47783">
                      <a:solidFill>
                        <a:srgbClr val="000000"/>
                      </a:solidFill>
                      <a:prstDash val="solid"/>
                    </a:lnT>
                    <a:lnB w="4778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7200"/>
                    </a:p>
                  </a:txBody>
                  <a:tcPr marL="0" marR="0" marT="0" marB="0">
                    <a:lnL w="47783">
                      <a:solidFill>
                        <a:srgbClr val="000000"/>
                      </a:solidFill>
                      <a:prstDash val="solid"/>
                    </a:lnL>
                    <a:lnR w="47783">
                      <a:solidFill>
                        <a:srgbClr val="000000"/>
                      </a:solidFill>
                      <a:prstDash val="solid"/>
                    </a:lnR>
                    <a:lnT w="47783">
                      <a:solidFill>
                        <a:srgbClr val="000000"/>
                      </a:solidFill>
                      <a:prstDash val="solid"/>
                    </a:lnT>
                    <a:lnB w="4778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7200"/>
                    </a:p>
                  </a:txBody>
                  <a:tcPr marL="0" marR="0" marT="0" marB="0">
                    <a:lnL w="47783">
                      <a:solidFill>
                        <a:srgbClr val="000000"/>
                      </a:solidFill>
                      <a:prstDash val="solid"/>
                    </a:lnL>
                    <a:lnR w="47783">
                      <a:solidFill>
                        <a:srgbClr val="000000"/>
                      </a:solidFill>
                      <a:prstDash val="solid"/>
                    </a:lnR>
                    <a:lnT w="47783">
                      <a:solidFill>
                        <a:srgbClr val="000000"/>
                      </a:solidFill>
                      <a:prstDash val="solid"/>
                    </a:lnT>
                    <a:lnB w="4778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7200"/>
                    </a:p>
                  </a:txBody>
                  <a:tcPr marL="0" marR="0" marT="0" marB="0">
                    <a:lnL w="47783">
                      <a:solidFill>
                        <a:srgbClr val="000000"/>
                      </a:solidFill>
                      <a:prstDash val="solid"/>
                    </a:lnL>
                    <a:lnR w="47783">
                      <a:solidFill>
                        <a:srgbClr val="000000"/>
                      </a:solidFill>
                      <a:prstDash val="solid"/>
                    </a:lnR>
                    <a:lnT w="47783">
                      <a:solidFill>
                        <a:srgbClr val="000000"/>
                      </a:solidFill>
                      <a:prstDash val="solid"/>
                    </a:lnT>
                    <a:lnB w="4778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763">
                <a:tc>
                  <a:txBody>
                    <a:bodyPr/>
                    <a:lstStyle/>
                    <a:p>
                      <a:endParaRPr sz="7200"/>
                    </a:p>
                  </a:txBody>
                  <a:tcPr marL="0" marR="0" marT="0" marB="0">
                    <a:lnL w="47783">
                      <a:solidFill>
                        <a:srgbClr val="000000"/>
                      </a:solidFill>
                      <a:prstDash val="solid"/>
                    </a:lnL>
                    <a:lnR w="47783">
                      <a:solidFill>
                        <a:srgbClr val="000000"/>
                      </a:solidFill>
                      <a:prstDash val="solid"/>
                    </a:lnR>
                    <a:lnT w="47783">
                      <a:solidFill>
                        <a:srgbClr val="000000"/>
                      </a:solidFill>
                      <a:prstDash val="solid"/>
                    </a:lnT>
                    <a:lnB w="4778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7200"/>
                    </a:p>
                  </a:txBody>
                  <a:tcPr marL="0" marR="0" marT="0" marB="0">
                    <a:lnL w="47783">
                      <a:solidFill>
                        <a:srgbClr val="000000"/>
                      </a:solidFill>
                      <a:prstDash val="solid"/>
                    </a:lnL>
                    <a:lnR w="47783">
                      <a:solidFill>
                        <a:srgbClr val="000000"/>
                      </a:solidFill>
                      <a:prstDash val="solid"/>
                    </a:lnR>
                    <a:lnT w="47783">
                      <a:solidFill>
                        <a:srgbClr val="000000"/>
                      </a:solidFill>
                      <a:prstDash val="solid"/>
                    </a:lnT>
                    <a:lnB w="4778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7200" dirty="0"/>
                    </a:p>
                  </a:txBody>
                  <a:tcPr marL="0" marR="0" marT="0" marB="0">
                    <a:lnL w="47783">
                      <a:solidFill>
                        <a:srgbClr val="000000"/>
                      </a:solidFill>
                      <a:prstDash val="solid"/>
                    </a:lnL>
                    <a:lnR w="47783">
                      <a:solidFill>
                        <a:srgbClr val="000000"/>
                      </a:solidFill>
                      <a:prstDash val="solid"/>
                    </a:lnR>
                    <a:lnT w="47783">
                      <a:solidFill>
                        <a:srgbClr val="000000"/>
                      </a:solidFill>
                      <a:prstDash val="solid"/>
                    </a:lnT>
                    <a:lnB w="4778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7200"/>
                    </a:p>
                  </a:txBody>
                  <a:tcPr marL="0" marR="0" marT="0" marB="0">
                    <a:lnL w="47783">
                      <a:solidFill>
                        <a:srgbClr val="000000"/>
                      </a:solidFill>
                      <a:prstDash val="solid"/>
                    </a:lnL>
                    <a:lnR w="47783">
                      <a:solidFill>
                        <a:srgbClr val="000000"/>
                      </a:solidFill>
                      <a:prstDash val="solid"/>
                    </a:lnR>
                    <a:lnT w="47783">
                      <a:solidFill>
                        <a:srgbClr val="000000"/>
                      </a:solidFill>
                      <a:prstDash val="solid"/>
                    </a:lnT>
                    <a:lnB w="4778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311">
                <a:tc>
                  <a:txBody>
                    <a:bodyPr/>
                    <a:lstStyle/>
                    <a:p>
                      <a:endParaRPr sz="7200"/>
                    </a:p>
                  </a:txBody>
                  <a:tcPr marL="0" marR="0" marT="0" marB="0">
                    <a:lnL w="47783">
                      <a:solidFill>
                        <a:srgbClr val="000000"/>
                      </a:solidFill>
                      <a:prstDash val="solid"/>
                    </a:lnL>
                    <a:lnR w="47783">
                      <a:solidFill>
                        <a:srgbClr val="000000"/>
                      </a:solidFill>
                      <a:prstDash val="solid"/>
                    </a:lnR>
                    <a:lnT w="47783">
                      <a:solidFill>
                        <a:srgbClr val="000000"/>
                      </a:solidFill>
                      <a:prstDash val="solid"/>
                    </a:lnT>
                    <a:lnB w="4778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7200"/>
                    </a:p>
                  </a:txBody>
                  <a:tcPr marL="0" marR="0" marT="0" marB="0">
                    <a:lnL w="47783">
                      <a:solidFill>
                        <a:srgbClr val="000000"/>
                      </a:solidFill>
                      <a:prstDash val="solid"/>
                    </a:lnL>
                    <a:lnR w="47783">
                      <a:solidFill>
                        <a:srgbClr val="000000"/>
                      </a:solidFill>
                      <a:prstDash val="solid"/>
                    </a:lnR>
                    <a:lnT w="47783">
                      <a:solidFill>
                        <a:srgbClr val="000000"/>
                      </a:solidFill>
                      <a:prstDash val="solid"/>
                    </a:lnT>
                    <a:lnB w="4778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7200"/>
                    </a:p>
                  </a:txBody>
                  <a:tcPr marL="0" marR="0" marT="0" marB="0">
                    <a:lnL w="47783">
                      <a:solidFill>
                        <a:srgbClr val="000000"/>
                      </a:solidFill>
                      <a:prstDash val="solid"/>
                    </a:lnL>
                    <a:lnR w="47783">
                      <a:solidFill>
                        <a:srgbClr val="000000"/>
                      </a:solidFill>
                      <a:prstDash val="solid"/>
                    </a:lnR>
                    <a:lnT w="47783">
                      <a:solidFill>
                        <a:srgbClr val="000000"/>
                      </a:solidFill>
                      <a:prstDash val="solid"/>
                    </a:lnT>
                    <a:lnB w="4778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7200"/>
                    </a:p>
                  </a:txBody>
                  <a:tcPr marL="0" marR="0" marT="0" marB="0">
                    <a:lnL w="47783">
                      <a:solidFill>
                        <a:srgbClr val="000000"/>
                      </a:solidFill>
                      <a:prstDash val="solid"/>
                    </a:lnL>
                    <a:lnR w="47783">
                      <a:solidFill>
                        <a:srgbClr val="000000"/>
                      </a:solidFill>
                      <a:prstDash val="solid"/>
                    </a:lnR>
                    <a:lnT w="47783">
                      <a:solidFill>
                        <a:srgbClr val="000000"/>
                      </a:solidFill>
                      <a:prstDash val="solid"/>
                    </a:lnT>
                    <a:lnB w="4778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61315"/>
              </p:ext>
            </p:extLst>
          </p:nvPr>
        </p:nvGraphicFramePr>
        <p:xfrm>
          <a:off x="5795254" y="3803297"/>
          <a:ext cx="2096482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259">
                <a:tc>
                  <a:txBody>
                    <a:bodyPr/>
                    <a:lstStyle/>
                    <a:p>
                      <a:endParaRPr sz="7200"/>
                    </a:p>
                  </a:txBody>
                  <a:tcPr marL="0" marR="0" marT="0" marB="0">
                    <a:lnL w="47783">
                      <a:solidFill>
                        <a:srgbClr val="000000"/>
                      </a:solidFill>
                      <a:prstDash val="solid"/>
                    </a:lnL>
                    <a:lnR w="47783">
                      <a:solidFill>
                        <a:srgbClr val="000000"/>
                      </a:solidFill>
                      <a:prstDash val="solid"/>
                    </a:lnR>
                    <a:lnT w="47783">
                      <a:solidFill>
                        <a:srgbClr val="000000"/>
                      </a:solidFill>
                      <a:prstDash val="solid"/>
                    </a:lnT>
                    <a:lnB w="4778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7200"/>
                    </a:p>
                  </a:txBody>
                  <a:tcPr marL="0" marR="0" marT="0" marB="0">
                    <a:lnL w="47783">
                      <a:solidFill>
                        <a:srgbClr val="000000"/>
                      </a:solidFill>
                      <a:prstDash val="solid"/>
                    </a:lnL>
                    <a:lnR w="47783">
                      <a:solidFill>
                        <a:srgbClr val="000000"/>
                      </a:solidFill>
                      <a:prstDash val="solid"/>
                    </a:lnR>
                    <a:lnT w="47783">
                      <a:solidFill>
                        <a:srgbClr val="000000"/>
                      </a:solidFill>
                      <a:prstDash val="solid"/>
                    </a:lnT>
                    <a:lnB w="4778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7200"/>
                    </a:p>
                  </a:txBody>
                  <a:tcPr marL="0" marR="0" marT="0" marB="0">
                    <a:lnL w="47783">
                      <a:solidFill>
                        <a:srgbClr val="000000"/>
                      </a:solidFill>
                      <a:prstDash val="solid"/>
                    </a:lnL>
                    <a:lnR w="47783">
                      <a:solidFill>
                        <a:srgbClr val="000000"/>
                      </a:solidFill>
                      <a:prstDash val="solid"/>
                    </a:lnR>
                    <a:lnT w="47783">
                      <a:solidFill>
                        <a:srgbClr val="000000"/>
                      </a:solidFill>
                      <a:prstDash val="solid"/>
                    </a:lnT>
                    <a:lnB w="4778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7200"/>
                    </a:p>
                  </a:txBody>
                  <a:tcPr marL="0" marR="0" marT="0" marB="0">
                    <a:lnL w="47783">
                      <a:solidFill>
                        <a:srgbClr val="000000"/>
                      </a:solidFill>
                      <a:prstDash val="solid"/>
                    </a:lnL>
                    <a:lnR w="47783">
                      <a:solidFill>
                        <a:srgbClr val="000000"/>
                      </a:solidFill>
                      <a:prstDash val="solid"/>
                    </a:lnR>
                    <a:lnT w="47783">
                      <a:solidFill>
                        <a:srgbClr val="000000"/>
                      </a:solidFill>
                      <a:prstDash val="solid"/>
                    </a:lnT>
                    <a:lnB w="4778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893">
                <a:tc>
                  <a:txBody>
                    <a:bodyPr/>
                    <a:lstStyle/>
                    <a:p>
                      <a:endParaRPr sz="7200"/>
                    </a:p>
                  </a:txBody>
                  <a:tcPr marL="0" marR="0" marT="0" marB="0">
                    <a:lnL w="47783">
                      <a:solidFill>
                        <a:srgbClr val="000000"/>
                      </a:solidFill>
                      <a:prstDash val="solid"/>
                    </a:lnL>
                    <a:lnR w="47783">
                      <a:solidFill>
                        <a:srgbClr val="000000"/>
                      </a:solidFill>
                      <a:prstDash val="solid"/>
                    </a:lnR>
                    <a:lnT w="47783">
                      <a:solidFill>
                        <a:srgbClr val="000000"/>
                      </a:solidFill>
                      <a:prstDash val="solid"/>
                    </a:lnT>
                    <a:lnB w="4778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7200"/>
                    </a:p>
                  </a:txBody>
                  <a:tcPr marL="0" marR="0" marT="0" marB="0">
                    <a:lnL w="47783">
                      <a:solidFill>
                        <a:srgbClr val="000000"/>
                      </a:solidFill>
                      <a:prstDash val="solid"/>
                    </a:lnL>
                    <a:lnR w="47783">
                      <a:solidFill>
                        <a:srgbClr val="000000"/>
                      </a:solidFill>
                      <a:prstDash val="solid"/>
                    </a:lnR>
                    <a:lnT w="47783">
                      <a:solidFill>
                        <a:srgbClr val="000000"/>
                      </a:solidFill>
                      <a:prstDash val="solid"/>
                    </a:lnT>
                    <a:lnB w="4778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7200"/>
                    </a:p>
                  </a:txBody>
                  <a:tcPr marL="0" marR="0" marT="0" marB="0">
                    <a:lnL w="47783">
                      <a:solidFill>
                        <a:srgbClr val="000000"/>
                      </a:solidFill>
                      <a:prstDash val="solid"/>
                    </a:lnL>
                    <a:lnR w="47783">
                      <a:solidFill>
                        <a:srgbClr val="000000"/>
                      </a:solidFill>
                      <a:prstDash val="solid"/>
                    </a:lnR>
                    <a:lnT w="47783">
                      <a:solidFill>
                        <a:srgbClr val="000000"/>
                      </a:solidFill>
                      <a:prstDash val="solid"/>
                    </a:lnT>
                    <a:lnB w="4778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7200"/>
                    </a:p>
                  </a:txBody>
                  <a:tcPr marL="0" marR="0" marT="0" marB="0">
                    <a:lnL w="47783">
                      <a:solidFill>
                        <a:srgbClr val="000000"/>
                      </a:solidFill>
                      <a:prstDash val="solid"/>
                    </a:lnL>
                    <a:lnR w="47783">
                      <a:solidFill>
                        <a:srgbClr val="000000"/>
                      </a:solidFill>
                      <a:prstDash val="solid"/>
                    </a:lnR>
                    <a:lnT w="47783">
                      <a:solidFill>
                        <a:srgbClr val="000000"/>
                      </a:solidFill>
                      <a:prstDash val="solid"/>
                    </a:lnT>
                    <a:lnB w="4778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072">
                <a:tc>
                  <a:txBody>
                    <a:bodyPr/>
                    <a:lstStyle/>
                    <a:p>
                      <a:endParaRPr sz="7200"/>
                    </a:p>
                  </a:txBody>
                  <a:tcPr marL="0" marR="0" marT="0" marB="0">
                    <a:lnL w="47783">
                      <a:solidFill>
                        <a:srgbClr val="000000"/>
                      </a:solidFill>
                      <a:prstDash val="solid"/>
                    </a:lnL>
                    <a:lnR w="47783">
                      <a:solidFill>
                        <a:srgbClr val="000000"/>
                      </a:solidFill>
                      <a:prstDash val="solid"/>
                    </a:lnR>
                    <a:lnT w="47783">
                      <a:solidFill>
                        <a:srgbClr val="000000"/>
                      </a:solidFill>
                      <a:prstDash val="solid"/>
                    </a:lnT>
                    <a:lnB w="4778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7200"/>
                    </a:p>
                  </a:txBody>
                  <a:tcPr marL="0" marR="0" marT="0" marB="0">
                    <a:lnL w="47783">
                      <a:solidFill>
                        <a:srgbClr val="000000"/>
                      </a:solidFill>
                      <a:prstDash val="solid"/>
                    </a:lnL>
                    <a:lnR w="47783">
                      <a:solidFill>
                        <a:srgbClr val="000000"/>
                      </a:solidFill>
                      <a:prstDash val="solid"/>
                    </a:lnR>
                    <a:lnT w="47783">
                      <a:solidFill>
                        <a:srgbClr val="000000"/>
                      </a:solidFill>
                      <a:prstDash val="solid"/>
                    </a:lnT>
                    <a:lnB w="4778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7200"/>
                    </a:p>
                  </a:txBody>
                  <a:tcPr marL="0" marR="0" marT="0" marB="0">
                    <a:lnL w="47783">
                      <a:solidFill>
                        <a:srgbClr val="000000"/>
                      </a:solidFill>
                      <a:prstDash val="solid"/>
                    </a:lnL>
                    <a:lnR w="47783">
                      <a:solidFill>
                        <a:srgbClr val="000000"/>
                      </a:solidFill>
                      <a:prstDash val="solid"/>
                    </a:lnR>
                    <a:lnT w="47783">
                      <a:solidFill>
                        <a:srgbClr val="000000"/>
                      </a:solidFill>
                      <a:prstDash val="solid"/>
                    </a:lnT>
                    <a:lnB w="4778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7200"/>
                    </a:p>
                  </a:txBody>
                  <a:tcPr marL="0" marR="0" marT="0" marB="0">
                    <a:lnL w="47783">
                      <a:solidFill>
                        <a:srgbClr val="000000"/>
                      </a:solidFill>
                      <a:prstDash val="solid"/>
                    </a:lnL>
                    <a:lnR w="47783">
                      <a:solidFill>
                        <a:srgbClr val="000000"/>
                      </a:solidFill>
                      <a:prstDash val="solid"/>
                    </a:lnR>
                    <a:lnT w="47783">
                      <a:solidFill>
                        <a:srgbClr val="000000"/>
                      </a:solidFill>
                      <a:prstDash val="solid"/>
                    </a:lnT>
                    <a:lnB w="4778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706">
                <a:tc>
                  <a:txBody>
                    <a:bodyPr/>
                    <a:lstStyle/>
                    <a:p>
                      <a:endParaRPr sz="7200"/>
                    </a:p>
                  </a:txBody>
                  <a:tcPr marL="0" marR="0" marT="0" marB="0">
                    <a:lnL w="47783">
                      <a:solidFill>
                        <a:srgbClr val="000000"/>
                      </a:solidFill>
                      <a:prstDash val="solid"/>
                    </a:lnL>
                    <a:lnR w="47783">
                      <a:solidFill>
                        <a:srgbClr val="000000"/>
                      </a:solidFill>
                      <a:prstDash val="solid"/>
                    </a:lnR>
                    <a:lnT w="47783">
                      <a:solidFill>
                        <a:srgbClr val="000000"/>
                      </a:solidFill>
                      <a:prstDash val="solid"/>
                    </a:lnT>
                    <a:lnB w="4778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7200"/>
                    </a:p>
                  </a:txBody>
                  <a:tcPr marL="0" marR="0" marT="0" marB="0">
                    <a:lnL w="47783">
                      <a:solidFill>
                        <a:srgbClr val="000000"/>
                      </a:solidFill>
                      <a:prstDash val="solid"/>
                    </a:lnL>
                    <a:lnR w="47783">
                      <a:solidFill>
                        <a:srgbClr val="000000"/>
                      </a:solidFill>
                      <a:prstDash val="solid"/>
                    </a:lnR>
                    <a:lnT w="47783">
                      <a:solidFill>
                        <a:srgbClr val="000000"/>
                      </a:solidFill>
                      <a:prstDash val="solid"/>
                    </a:lnT>
                    <a:lnB w="4778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7200"/>
                    </a:p>
                  </a:txBody>
                  <a:tcPr marL="0" marR="0" marT="0" marB="0">
                    <a:lnL w="47783">
                      <a:solidFill>
                        <a:srgbClr val="000000"/>
                      </a:solidFill>
                      <a:prstDash val="solid"/>
                    </a:lnL>
                    <a:lnR w="47783">
                      <a:solidFill>
                        <a:srgbClr val="000000"/>
                      </a:solidFill>
                      <a:prstDash val="solid"/>
                    </a:lnR>
                    <a:lnT w="47783">
                      <a:solidFill>
                        <a:srgbClr val="000000"/>
                      </a:solidFill>
                      <a:prstDash val="solid"/>
                    </a:lnT>
                    <a:lnB w="4778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7200"/>
                    </a:p>
                  </a:txBody>
                  <a:tcPr marL="0" marR="0" marT="0" marB="0">
                    <a:lnL w="47783">
                      <a:solidFill>
                        <a:srgbClr val="000000"/>
                      </a:solidFill>
                      <a:prstDash val="solid"/>
                    </a:lnL>
                    <a:lnR w="47783">
                      <a:solidFill>
                        <a:srgbClr val="000000"/>
                      </a:solidFill>
                      <a:prstDash val="solid"/>
                    </a:lnR>
                    <a:lnT w="47783">
                      <a:solidFill>
                        <a:srgbClr val="000000"/>
                      </a:solidFill>
                      <a:prstDash val="solid"/>
                    </a:lnT>
                    <a:lnB w="4778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23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grid choices impact how continuous data is interpreted</a:t>
            </a:r>
          </a:p>
          <a:p>
            <a:pPr lvl="1"/>
            <a:r>
              <a:rPr lang="en-US" dirty="0"/>
              <a:t>two key considerations:</a:t>
            </a:r>
          </a:p>
          <a:p>
            <a:pPr lvl="2"/>
            <a:r>
              <a:rPr lang="en-US" dirty="0"/>
              <a:t>Sampling </a:t>
            </a:r>
            <a:r>
              <a:rPr lang="mr-IN" dirty="0"/>
              <a:t>–</a:t>
            </a:r>
            <a:r>
              <a:rPr lang="en-US" dirty="0"/>
              <a:t> the choice of where attributes are measured</a:t>
            </a:r>
          </a:p>
          <a:p>
            <a:pPr lvl="2"/>
            <a:r>
              <a:rPr lang="en-US" dirty="0"/>
              <a:t>Interpolation </a:t>
            </a:r>
            <a:r>
              <a:rPr lang="mr-IN" dirty="0"/>
              <a:t>–</a:t>
            </a:r>
            <a:r>
              <a:rPr lang="en-US" dirty="0"/>
              <a:t> how to model the attributes in the rest of space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180" name="Content Placeholder 179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4"/>
          <p:cNvSpPr/>
          <p:nvPr/>
        </p:nvSpPr>
        <p:spPr>
          <a:xfrm>
            <a:off x="7035537" y="5473429"/>
            <a:ext cx="993775" cy="648335"/>
          </a:xfrm>
          <a:custGeom>
            <a:avLst/>
            <a:gdLst/>
            <a:ahLst/>
            <a:cxnLst/>
            <a:rect l="l" t="t" r="r" b="b"/>
            <a:pathLst>
              <a:path w="993775" h="648335">
                <a:moveTo>
                  <a:pt x="0" y="626388"/>
                </a:moveTo>
                <a:lnTo>
                  <a:pt x="979607" y="0"/>
                </a:lnTo>
                <a:lnTo>
                  <a:pt x="993290" y="21399"/>
                </a:lnTo>
                <a:lnTo>
                  <a:pt x="13683" y="647787"/>
                </a:lnTo>
                <a:lnTo>
                  <a:pt x="0" y="626388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97501" y="5493606"/>
            <a:ext cx="389890" cy="1231265"/>
          </a:xfrm>
          <a:custGeom>
            <a:avLst/>
            <a:gdLst/>
            <a:ahLst/>
            <a:cxnLst/>
            <a:rect l="l" t="t" r="r" b="b"/>
            <a:pathLst>
              <a:path w="389889" h="1231265">
                <a:moveTo>
                  <a:pt x="365081" y="1230800"/>
                </a:moveTo>
                <a:lnTo>
                  <a:pt x="0" y="7262"/>
                </a:lnTo>
                <a:lnTo>
                  <a:pt x="24339" y="0"/>
                </a:lnTo>
                <a:lnTo>
                  <a:pt x="389421" y="1223538"/>
                </a:lnTo>
                <a:lnTo>
                  <a:pt x="365081" y="12308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28716" y="6113036"/>
            <a:ext cx="228600" cy="955040"/>
          </a:xfrm>
          <a:custGeom>
            <a:avLst/>
            <a:gdLst/>
            <a:ahLst/>
            <a:cxnLst/>
            <a:rect l="l" t="t" r="r" b="b"/>
            <a:pathLst>
              <a:path w="228600" h="955040">
                <a:moveTo>
                  <a:pt x="24834" y="0"/>
                </a:moveTo>
                <a:lnTo>
                  <a:pt x="228549" y="949250"/>
                </a:lnTo>
                <a:lnTo>
                  <a:pt x="203714" y="954580"/>
                </a:lnTo>
                <a:lnTo>
                  <a:pt x="0" y="5329"/>
                </a:lnTo>
                <a:lnTo>
                  <a:pt x="24834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33477" y="6700075"/>
            <a:ext cx="1142365" cy="361315"/>
          </a:xfrm>
          <a:custGeom>
            <a:avLst/>
            <a:gdLst/>
            <a:ahLst/>
            <a:cxnLst/>
            <a:rect l="l" t="t" r="r" b="b"/>
            <a:pathLst>
              <a:path w="1142364" h="361315">
                <a:moveTo>
                  <a:pt x="0" y="336400"/>
                </a:moveTo>
                <a:lnTo>
                  <a:pt x="1135024" y="0"/>
                </a:lnTo>
                <a:lnTo>
                  <a:pt x="1142241" y="24352"/>
                </a:lnTo>
                <a:lnTo>
                  <a:pt x="7217" y="360753"/>
                </a:lnTo>
                <a:lnTo>
                  <a:pt x="0" y="3364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30229" y="7041183"/>
            <a:ext cx="1149350" cy="579120"/>
          </a:xfrm>
          <a:custGeom>
            <a:avLst/>
            <a:gdLst/>
            <a:ahLst/>
            <a:cxnLst/>
            <a:rect l="l" t="t" r="r" b="b"/>
            <a:pathLst>
              <a:path w="1149350" h="579120">
                <a:moveTo>
                  <a:pt x="11154" y="0"/>
                </a:moveTo>
                <a:lnTo>
                  <a:pt x="1148737" y="556084"/>
                </a:lnTo>
                <a:lnTo>
                  <a:pt x="1137582" y="578904"/>
                </a:lnTo>
                <a:lnTo>
                  <a:pt x="0" y="22819"/>
                </a:lnTo>
                <a:lnTo>
                  <a:pt x="11154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10276" y="5454713"/>
            <a:ext cx="1331595" cy="394335"/>
          </a:xfrm>
          <a:custGeom>
            <a:avLst/>
            <a:gdLst/>
            <a:ahLst/>
            <a:cxnLst/>
            <a:rect l="l" t="t" r="r" b="b"/>
            <a:pathLst>
              <a:path w="1331595" h="394335">
                <a:moveTo>
                  <a:pt x="6822" y="0"/>
                </a:moveTo>
                <a:lnTo>
                  <a:pt x="1331091" y="369293"/>
                </a:lnTo>
                <a:lnTo>
                  <a:pt x="1324268" y="393759"/>
                </a:lnTo>
                <a:lnTo>
                  <a:pt x="0" y="24466"/>
                </a:lnTo>
                <a:lnTo>
                  <a:pt x="6822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77982" y="5823981"/>
            <a:ext cx="991235" cy="878205"/>
          </a:xfrm>
          <a:custGeom>
            <a:avLst/>
            <a:gdLst/>
            <a:ahLst/>
            <a:cxnLst/>
            <a:rect l="l" t="t" r="r" b="b"/>
            <a:pathLst>
              <a:path w="991234" h="878204">
                <a:moveTo>
                  <a:pt x="0" y="858553"/>
                </a:moveTo>
                <a:lnTo>
                  <a:pt x="974204" y="0"/>
                </a:lnTo>
                <a:lnTo>
                  <a:pt x="990998" y="19055"/>
                </a:lnTo>
                <a:lnTo>
                  <a:pt x="16793" y="877609"/>
                </a:lnTo>
                <a:lnTo>
                  <a:pt x="0" y="858553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359563" y="5830883"/>
            <a:ext cx="975360" cy="415290"/>
          </a:xfrm>
          <a:custGeom>
            <a:avLst/>
            <a:gdLst/>
            <a:ahLst/>
            <a:cxnLst/>
            <a:rect l="l" t="t" r="r" b="b"/>
            <a:pathLst>
              <a:path w="975359" h="415289">
                <a:moveTo>
                  <a:pt x="965672" y="415012"/>
                </a:moveTo>
                <a:lnTo>
                  <a:pt x="0" y="23539"/>
                </a:lnTo>
                <a:lnTo>
                  <a:pt x="9542" y="0"/>
                </a:lnTo>
                <a:lnTo>
                  <a:pt x="975215" y="391473"/>
                </a:lnTo>
                <a:lnTo>
                  <a:pt x="965672" y="415012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14220" y="6249312"/>
            <a:ext cx="839469" cy="1416685"/>
          </a:xfrm>
          <a:custGeom>
            <a:avLst/>
            <a:gdLst/>
            <a:ahLst/>
            <a:cxnLst/>
            <a:rect l="l" t="t" r="r" b="b"/>
            <a:pathLst>
              <a:path w="839470" h="1416684">
                <a:moveTo>
                  <a:pt x="838880" y="12775"/>
                </a:moveTo>
                <a:lnTo>
                  <a:pt x="21953" y="1416511"/>
                </a:lnTo>
                <a:lnTo>
                  <a:pt x="0" y="1403735"/>
                </a:lnTo>
                <a:lnTo>
                  <a:pt x="816927" y="0"/>
                </a:lnTo>
                <a:lnTo>
                  <a:pt x="838880" y="12775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65331" y="7607300"/>
            <a:ext cx="1206500" cy="0"/>
          </a:xfrm>
          <a:custGeom>
            <a:avLst/>
            <a:gdLst/>
            <a:ahLst/>
            <a:cxnLst/>
            <a:rect l="l" t="t" r="r" b="b"/>
            <a:pathLst>
              <a:path w="1206500">
                <a:moveTo>
                  <a:pt x="0" y="0"/>
                </a:moveTo>
                <a:lnTo>
                  <a:pt x="12064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49775" y="6717251"/>
            <a:ext cx="19685" cy="872490"/>
          </a:xfrm>
          <a:custGeom>
            <a:avLst/>
            <a:gdLst/>
            <a:ahLst/>
            <a:cxnLst/>
            <a:rect l="l" t="t" r="r" b="b"/>
            <a:pathLst>
              <a:path w="19685" h="872490">
                <a:moveTo>
                  <a:pt x="0" y="872344"/>
                </a:moveTo>
                <a:lnTo>
                  <a:pt x="1968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362707" y="5801693"/>
            <a:ext cx="344170" cy="902335"/>
          </a:xfrm>
          <a:custGeom>
            <a:avLst/>
            <a:gdLst/>
            <a:ahLst/>
            <a:cxnLst/>
            <a:rect l="l" t="t" r="r" b="b"/>
            <a:pathLst>
              <a:path w="344170" h="902334">
                <a:moveTo>
                  <a:pt x="23912" y="0"/>
                </a:moveTo>
                <a:lnTo>
                  <a:pt x="343966" y="893502"/>
                </a:lnTo>
                <a:lnTo>
                  <a:pt x="320054" y="902068"/>
                </a:lnTo>
                <a:lnTo>
                  <a:pt x="0" y="8565"/>
                </a:lnTo>
                <a:lnTo>
                  <a:pt x="23912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70714" y="6705176"/>
            <a:ext cx="659765" cy="186055"/>
          </a:xfrm>
          <a:custGeom>
            <a:avLst/>
            <a:gdLst/>
            <a:ahLst/>
            <a:cxnLst/>
            <a:rect l="l" t="t" r="r" b="b"/>
            <a:pathLst>
              <a:path w="659765" h="186054">
                <a:moveTo>
                  <a:pt x="6075" y="0"/>
                </a:moveTo>
                <a:lnTo>
                  <a:pt x="659447" y="160965"/>
                </a:lnTo>
                <a:lnTo>
                  <a:pt x="653371" y="185628"/>
                </a:lnTo>
                <a:lnTo>
                  <a:pt x="0" y="24662"/>
                </a:lnTo>
                <a:lnTo>
                  <a:pt x="6075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023798" y="5801266"/>
            <a:ext cx="347980" cy="1096010"/>
          </a:xfrm>
          <a:custGeom>
            <a:avLst/>
            <a:gdLst/>
            <a:ahLst/>
            <a:cxnLst/>
            <a:rect l="l" t="t" r="r" b="b"/>
            <a:pathLst>
              <a:path w="347979" h="1096009">
                <a:moveTo>
                  <a:pt x="347773" y="7236"/>
                </a:moveTo>
                <a:lnTo>
                  <a:pt x="24347" y="1095482"/>
                </a:lnTo>
                <a:lnTo>
                  <a:pt x="0" y="1088246"/>
                </a:lnTo>
                <a:lnTo>
                  <a:pt x="323425" y="0"/>
                </a:lnTo>
                <a:lnTo>
                  <a:pt x="347773" y="7236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030296" y="6688366"/>
            <a:ext cx="690880" cy="211454"/>
          </a:xfrm>
          <a:custGeom>
            <a:avLst/>
            <a:gdLst/>
            <a:ahLst/>
            <a:cxnLst/>
            <a:rect l="l" t="t" r="r" b="b"/>
            <a:pathLst>
              <a:path w="690879" h="211454">
                <a:moveTo>
                  <a:pt x="0" y="186567"/>
                </a:moveTo>
                <a:lnTo>
                  <a:pt x="684053" y="0"/>
                </a:lnTo>
                <a:lnTo>
                  <a:pt x="690737" y="24504"/>
                </a:lnTo>
                <a:lnTo>
                  <a:pt x="6683" y="211072"/>
                </a:lnTo>
                <a:lnTo>
                  <a:pt x="0" y="186567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679909" y="6248643"/>
            <a:ext cx="668655" cy="457834"/>
          </a:xfrm>
          <a:custGeom>
            <a:avLst/>
            <a:gdLst/>
            <a:ahLst/>
            <a:cxnLst/>
            <a:rect l="l" t="t" r="r" b="b"/>
            <a:pathLst>
              <a:path w="668654" h="457834">
                <a:moveTo>
                  <a:pt x="0" y="436606"/>
                </a:moveTo>
                <a:lnTo>
                  <a:pt x="654391" y="0"/>
                </a:lnTo>
                <a:lnTo>
                  <a:pt x="668488" y="21128"/>
                </a:lnTo>
                <a:lnTo>
                  <a:pt x="14097" y="457735"/>
                </a:lnTo>
                <a:lnTo>
                  <a:pt x="0" y="436606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491901" y="6698707"/>
            <a:ext cx="213995" cy="936625"/>
          </a:xfrm>
          <a:custGeom>
            <a:avLst/>
            <a:gdLst/>
            <a:ahLst/>
            <a:cxnLst/>
            <a:rect l="l" t="t" r="r" b="b"/>
            <a:pathLst>
              <a:path w="213995" h="936625">
                <a:moveTo>
                  <a:pt x="213379" y="5037"/>
                </a:moveTo>
                <a:lnTo>
                  <a:pt x="24895" y="936604"/>
                </a:lnTo>
                <a:lnTo>
                  <a:pt x="0" y="931567"/>
                </a:lnTo>
                <a:lnTo>
                  <a:pt x="188483" y="0"/>
                </a:lnTo>
                <a:lnTo>
                  <a:pt x="213379" y="5037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014500" y="6893665"/>
            <a:ext cx="503555" cy="719455"/>
          </a:xfrm>
          <a:custGeom>
            <a:avLst/>
            <a:gdLst/>
            <a:ahLst/>
            <a:cxnLst/>
            <a:rect l="l" t="t" r="r" b="b"/>
            <a:pathLst>
              <a:path w="503554" h="719454">
                <a:moveTo>
                  <a:pt x="482602" y="719008"/>
                </a:moveTo>
                <a:lnTo>
                  <a:pt x="0" y="14352"/>
                </a:lnTo>
                <a:lnTo>
                  <a:pt x="20956" y="0"/>
                </a:lnTo>
                <a:lnTo>
                  <a:pt x="503558" y="704656"/>
                </a:lnTo>
                <a:lnTo>
                  <a:pt x="482602" y="719008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51131" y="6882101"/>
            <a:ext cx="708660" cy="743585"/>
          </a:xfrm>
          <a:custGeom>
            <a:avLst/>
            <a:gdLst/>
            <a:ahLst/>
            <a:cxnLst/>
            <a:rect l="l" t="t" r="r" b="b"/>
            <a:pathLst>
              <a:path w="708659" h="743584">
                <a:moveTo>
                  <a:pt x="0" y="725989"/>
                </a:moveTo>
                <a:lnTo>
                  <a:pt x="689913" y="0"/>
                </a:lnTo>
                <a:lnTo>
                  <a:pt x="708325" y="17497"/>
                </a:lnTo>
                <a:lnTo>
                  <a:pt x="18412" y="743486"/>
                </a:lnTo>
                <a:lnTo>
                  <a:pt x="0" y="725989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21807" y="6097397"/>
            <a:ext cx="1328420" cy="635635"/>
          </a:xfrm>
          <a:custGeom>
            <a:avLst/>
            <a:gdLst/>
            <a:ahLst/>
            <a:cxnLst/>
            <a:rect l="l" t="t" r="r" b="b"/>
            <a:pathLst>
              <a:path w="1328420" h="635634">
                <a:moveTo>
                  <a:pt x="10709" y="0"/>
                </a:moveTo>
                <a:lnTo>
                  <a:pt x="1328102" y="612552"/>
                </a:lnTo>
                <a:lnTo>
                  <a:pt x="1317393" y="635584"/>
                </a:lnTo>
                <a:lnTo>
                  <a:pt x="0" y="23031"/>
                </a:lnTo>
                <a:lnTo>
                  <a:pt x="10709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251491" y="6605434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02578" y="6631092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76357" y="0"/>
                </a:moveTo>
                <a:lnTo>
                  <a:pt x="30097" y="12437"/>
                </a:lnTo>
                <a:lnTo>
                  <a:pt x="1982" y="52744"/>
                </a:lnTo>
                <a:lnTo>
                  <a:pt x="0" y="64474"/>
                </a:lnTo>
                <a:lnTo>
                  <a:pt x="0" y="76706"/>
                </a:lnTo>
                <a:lnTo>
                  <a:pt x="20574" y="120733"/>
                </a:lnTo>
                <a:lnTo>
                  <a:pt x="64577" y="141093"/>
                </a:lnTo>
                <a:lnTo>
                  <a:pt x="76632" y="141074"/>
                </a:lnTo>
                <a:lnTo>
                  <a:pt x="120643" y="120547"/>
                </a:lnTo>
                <a:lnTo>
                  <a:pt x="141037" y="76706"/>
                </a:lnTo>
                <a:lnTo>
                  <a:pt x="141059" y="64474"/>
                </a:lnTo>
                <a:lnTo>
                  <a:pt x="139007" y="52557"/>
                </a:lnTo>
                <a:lnTo>
                  <a:pt x="110532" y="12120"/>
                </a:lnTo>
                <a:lnTo>
                  <a:pt x="76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302547" y="6631092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28499" y="6180617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79585" y="6206274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76356" y="0"/>
                </a:moveTo>
                <a:lnTo>
                  <a:pt x="30096" y="12439"/>
                </a:lnTo>
                <a:lnTo>
                  <a:pt x="1981" y="52747"/>
                </a:lnTo>
                <a:lnTo>
                  <a:pt x="0" y="64474"/>
                </a:lnTo>
                <a:lnTo>
                  <a:pt x="0" y="76708"/>
                </a:lnTo>
                <a:lnTo>
                  <a:pt x="20576" y="120735"/>
                </a:lnTo>
                <a:lnTo>
                  <a:pt x="64578" y="141094"/>
                </a:lnTo>
                <a:lnTo>
                  <a:pt x="76633" y="141075"/>
                </a:lnTo>
                <a:lnTo>
                  <a:pt x="120644" y="120547"/>
                </a:lnTo>
                <a:lnTo>
                  <a:pt x="141037" y="76708"/>
                </a:lnTo>
                <a:lnTo>
                  <a:pt x="141060" y="64474"/>
                </a:lnTo>
                <a:lnTo>
                  <a:pt x="139008" y="52557"/>
                </a:lnTo>
                <a:lnTo>
                  <a:pt x="110530" y="12118"/>
                </a:lnTo>
                <a:lnTo>
                  <a:pt x="76356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479554" y="6206274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88627" y="5370809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39714" y="5396468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76357" y="0"/>
                </a:moveTo>
                <a:lnTo>
                  <a:pt x="30097" y="12437"/>
                </a:lnTo>
                <a:lnTo>
                  <a:pt x="1982" y="52744"/>
                </a:lnTo>
                <a:lnTo>
                  <a:pt x="0" y="64474"/>
                </a:lnTo>
                <a:lnTo>
                  <a:pt x="0" y="76706"/>
                </a:lnTo>
                <a:lnTo>
                  <a:pt x="20574" y="120733"/>
                </a:lnTo>
                <a:lnTo>
                  <a:pt x="64577" y="141093"/>
                </a:lnTo>
                <a:lnTo>
                  <a:pt x="76632" y="141074"/>
                </a:lnTo>
                <a:lnTo>
                  <a:pt x="120643" y="120547"/>
                </a:lnTo>
                <a:lnTo>
                  <a:pt x="141037" y="76706"/>
                </a:lnTo>
                <a:lnTo>
                  <a:pt x="141059" y="64474"/>
                </a:lnTo>
                <a:lnTo>
                  <a:pt x="139007" y="52557"/>
                </a:lnTo>
                <a:lnTo>
                  <a:pt x="110532" y="12120"/>
                </a:lnTo>
                <a:lnTo>
                  <a:pt x="76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39683" y="5396468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241874" y="5707570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292960" y="5733228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76358" y="0"/>
                </a:moveTo>
                <a:lnTo>
                  <a:pt x="30098" y="12437"/>
                </a:lnTo>
                <a:lnTo>
                  <a:pt x="1982" y="52744"/>
                </a:lnTo>
                <a:lnTo>
                  <a:pt x="0" y="64474"/>
                </a:lnTo>
                <a:lnTo>
                  <a:pt x="0" y="76706"/>
                </a:lnTo>
                <a:lnTo>
                  <a:pt x="20574" y="120732"/>
                </a:lnTo>
                <a:lnTo>
                  <a:pt x="64577" y="141093"/>
                </a:lnTo>
                <a:lnTo>
                  <a:pt x="76632" y="141074"/>
                </a:lnTo>
                <a:lnTo>
                  <a:pt x="120643" y="120547"/>
                </a:lnTo>
                <a:lnTo>
                  <a:pt x="141037" y="76706"/>
                </a:lnTo>
                <a:lnTo>
                  <a:pt x="141059" y="64474"/>
                </a:lnTo>
                <a:lnTo>
                  <a:pt x="139007" y="52557"/>
                </a:lnTo>
                <a:lnTo>
                  <a:pt x="110533" y="12121"/>
                </a:lnTo>
                <a:lnTo>
                  <a:pt x="763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292930" y="5733228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197712" y="6178082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248798" y="6203741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76357" y="0"/>
                </a:moveTo>
                <a:lnTo>
                  <a:pt x="30097" y="12437"/>
                </a:lnTo>
                <a:lnTo>
                  <a:pt x="1981" y="52745"/>
                </a:lnTo>
                <a:lnTo>
                  <a:pt x="0" y="64474"/>
                </a:lnTo>
                <a:lnTo>
                  <a:pt x="0" y="76707"/>
                </a:lnTo>
                <a:lnTo>
                  <a:pt x="20574" y="120734"/>
                </a:lnTo>
                <a:lnTo>
                  <a:pt x="64577" y="141093"/>
                </a:lnTo>
                <a:lnTo>
                  <a:pt x="76632" y="141074"/>
                </a:lnTo>
                <a:lnTo>
                  <a:pt x="120644" y="120547"/>
                </a:lnTo>
                <a:lnTo>
                  <a:pt x="141037" y="76707"/>
                </a:lnTo>
                <a:lnTo>
                  <a:pt x="141059" y="64474"/>
                </a:lnTo>
                <a:lnTo>
                  <a:pt x="139007" y="52557"/>
                </a:lnTo>
                <a:lnTo>
                  <a:pt x="110531" y="12120"/>
                </a:lnTo>
                <a:lnTo>
                  <a:pt x="76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248768" y="6203741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564911" y="6611750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615998" y="6637408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76357" y="0"/>
                </a:moveTo>
                <a:lnTo>
                  <a:pt x="30097" y="12438"/>
                </a:lnTo>
                <a:lnTo>
                  <a:pt x="1981" y="52746"/>
                </a:lnTo>
                <a:lnTo>
                  <a:pt x="0" y="64475"/>
                </a:lnTo>
                <a:lnTo>
                  <a:pt x="0" y="76708"/>
                </a:lnTo>
                <a:lnTo>
                  <a:pt x="20575" y="120734"/>
                </a:lnTo>
                <a:lnTo>
                  <a:pt x="64578" y="141094"/>
                </a:lnTo>
                <a:lnTo>
                  <a:pt x="76633" y="141075"/>
                </a:lnTo>
                <a:lnTo>
                  <a:pt x="120644" y="120548"/>
                </a:lnTo>
                <a:lnTo>
                  <a:pt x="141037" y="76708"/>
                </a:lnTo>
                <a:lnTo>
                  <a:pt x="141059" y="64475"/>
                </a:lnTo>
                <a:lnTo>
                  <a:pt x="139008" y="52558"/>
                </a:lnTo>
                <a:lnTo>
                  <a:pt x="110531" y="12119"/>
                </a:lnTo>
                <a:lnTo>
                  <a:pt x="76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615967" y="6637408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410030" y="7523337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461117" y="7548993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76356" y="0"/>
                </a:moveTo>
                <a:lnTo>
                  <a:pt x="30096" y="12439"/>
                </a:lnTo>
                <a:lnTo>
                  <a:pt x="1981" y="52747"/>
                </a:lnTo>
                <a:lnTo>
                  <a:pt x="0" y="64474"/>
                </a:lnTo>
                <a:lnTo>
                  <a:pt x="0" y="76708"/>
                </a:lnTo>
                <a:lnTo>
                  <a:pt x="20576" y="120735"/>
                </a:lnTo>
                <a:lnTo>
                  <a:pt x="64578" y="141094"/>
                </a:lnTo>
                <a:lnTo>
                  <a:pt x="76633" y="141075"/>
                </a:lnTo>
                <a:lnTo>
                  <a:pt x="120644" y="120547"/>
                </a:lnTo>
                <a:lnTo>
                  <a:pt x="141037" y="76708"/>
                </a:lnTo>
                <a:lnTo>
                  <a:pt x="141060" y="64474"/>
                </a:lnTo>
                <a:lnTo>
                  <a:pt x="139008" y="52557"/>
                </a:lnTo>
                <a:lnTo>
                  <a:pt x="110530" y="12118"/>
                </a:lnTo>
                <a:lnTo>
                  <a:pt x="763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461086" y="7548993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909985" y="6797607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961072" y="6823265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76357" y="0"/>
                </a:moveTo>
                <a:lnTo>
                  <a:pt x="30096" y="12438"/>
                </a:lnTo>
                <a:lnTo>
                  <a:pt x="1981" y="52746"/>
                </a:lnTo>
                <a:lnTo>
                  <a:pt x="0" y="64473"/>
                </a:lnTo>
                <a:lnTo>
                  <a:pt x="0" y="76707"/>
                </a:lnTo>
                <a:lnTo>
                  <a:pt x="20576" y="120734"/>
                </a:lnTo>
                <a:lnTo>
                  <a:pt x="64578" y="141093"/>
                </a:lnTo>
                <a:lnTo>
                  <a:pt x="76633" y="141074"/>
                </a:lnTo>
                <a:lnTo>
                  <a:pt x="120644" y="120546"/>
                </a:lnTo>
                <a:lnTo>
                  <a:pt x="141037" y="76707"/>
                </a:lnTo>
                <a:lnTo>
                  <a:pt x="141060" y="64473"/>
                </a:lnTo>
                <a:lnTo>
                  <a:pt x="139008" y="52556"/>
                </a:lnTo>
                <a:lnTo>
                  <a:pt x="110531" y="12118"/>
                </a:lnTo>
                <a:lnTo>
                  <a:pt x="76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961041" y="6823265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242246" y="7502506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293332" y="7528163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76356" y="0"/>
                </a:moveTo>
                <a:lnTo>
                  <a:pt x="30096" y="12439"/>
                </a:lnTo>
                <a:lnTo>
                  <a:pt x="1981" y="52747"/>
                </a:lnTo>
                <a:lnTo>
                  <a:pt x="0" y="64474"/>
                </a:lnTo>
                <a:lnTo>
                  <a:pt x="0" y="76708"/>
                </a:lnTo>
                <a:lnTo>
                  <a:pt x="20576" y="120735"/>
                </a:lnTo>
                <a:lnTo>
                  <a:pt x="64578" y="141094"/>
                </a:lnTo>
                <a:lnTo>
                  <a:pt x="76633" y="141075"/>
                </a:lnTo>
                <a:lnTo>
                  <a:pt x="120644" y="120547"/>
                </a:lnTo>
                <a:lnTo>
                  <a:pt x="141037" y="76708"/>
                </a:lnTo>
                <a:lnTo>
                  <a:pt x="141060" y="64474"/>
                </a:lnTo>
                <a:lnTo>
                  <a:pt x="139008" y="52557"/>
                </a:lnTo>
                <a:lnTo>
                  <a:pt x="110530" y="12118"/>
                </a:lnTo>
                <a:lnTo>
                  <a:pt x="763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293301" y="7528163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113826" y="6962634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64913" y="6988292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76358" y="0"/>
                </a:moveTo>
                <a:lnTo>
                  <a:pt x="30098" y="12437"/>
                </a:lnTo>
                <a:lnTo>
                  <a:pt x="1981" y="52745"/>
                </a:lnTo>
                <a:lnTo>
                  <a:pt x="0" y="64474"/>
                </a:lnTo>
                <a:lnTo>
                  <a:pt x="0" y="76707"/>
                </a:lnTo>
                <a:lnTo>
                  <a:pt x="20574" y="120733"/>
                </a:lnTo>
                <a:lnTo>
                  <a:pt x="64577" y="141093"/>
                </a:lnTo>
                <a:lnTo>
                  <a:pt x="76633" y="141074"/>
                </a:lnTo>
                <a:lnTo>
                  <a:pt x="120643" y="120547"/>
                </a:lnTo>
                <a:lnTo>
                  <a:pt x="141036" y="76707"/>
                </a:lnTo>
                <a:lnTo>
                  <a:pt x="141059" y="64474"/>
                </a:lnTo>
                <a:lnTo>
                  <a:pt x="139007" y="52557"/>
                </a:lnTo>
                <a:lnTo>
                  <a:pt x="110532" y="12120"/>
                </a:lnTo>
                <a:lnTo>
                  <a:pt x="763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164882" y="6988292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899347" y="5996659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50433" y="6022317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76358" y="0"/>
                </a:moveTo>
                <a:lnTo>
                  <a:pt x="30098" y="12437"/>
                </a:lnTo>
                <a:lnTo>
                  <a:pt x="1981" y="52745"/>
                </a:lnTo>
                <a:lnTo>
                  <a:pt x="0" y="64474"/>
                </a:lnTo>
                <a:lnTo>
                  <a:pt x="0" y="76707"/>
                </a:lnTo>
                <a:lnTo>
                  <a:pt x="20574" y="120733"/>
                </a:lnTo>
                <a:lnTo>
                  <a:pt x="64577" y="141093"/>
                </a:lnTo>
                <a:lnTo>
                  <a:pt x="76633" y="141074"/>
                </a:lnTo>
                <a:lnTo>
                  <a:pt x="120643" y="120547"/>
                </a:lnTo>
                <a:lnTo>
                  <a:pt x="141036" y="76707"/>
                </a:lnTo>
                <a:lnTo>
                  <a:pt x="141059" y="64474"/>
                </a:lnTo>
                <a:lnTo>
                  <a:pt x="139007" y="52557"/>
                </a:lnTo>
                <a:lnTo>
                  <a:pt x="110532" y="12120"/>
                </a:lnTo>
                <a:lnTo>
                  <a:pt x="763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950402" y="6022317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411611" y="6540500"/>
            <a:ext cx="317500" cy="1891664"/>
          </a:xfrm>
          <a:custGeom>
            <a:avLst/>
            <a:gdLst/>
            <a:ahLst/>
            <a:cxnLst/>
            <a:rect l="l" t="t" r="r" b="b"/>
            <a:pathLst>
              <a:path w="317500" h="1891665">
                <a:moveTo>
                  <a:pt x="0" y="1891355"/>
                </a:moveTo>
                <a:lnTo>
                  <a:pt x="45445" y="1787380"/>
                </a:lnTo>
                <a:lnTo>
                  <a:pt x="87416" y="1684514"/>
                </a:lnTo>
                <a:lnTo>
                  <a:pt x="125904" y="1582758"/>
                </a:lnTo>
                <a:lnTo>
                  <a:pt x="160900" y="1482111"/>
                </a:lnTo>
                <a:lnTo>
                  <a:pt x="192397" y="1382574"/>
                </a:lnTo>
                <a:lnTo>
                  <a:pt x="220387" y="1284146"/>
                </a:lnTo>
                <a:lnTo>
                  <a:pt x="244861" y="1186828"/>
                </a:lnTo>
                <a:lnTo>
                  <a:pt x="265812" y="1090619"/>
                </a:lnTo>
                <a:lnTo>
                  <a:pt x="283232" y="995520"/>
                </a:lnTo>
                <a:lnTo>
                  <a:pt x="297112" y="901530"/>
                </a:lnTo>
                <a:lnTo>
                  <a:pt x="307444" y="808650"/>
                </a:lnTo>
                <a:lnTo>
                  <a:pt x="314221" y="716880"/>
                </a:lnTo>
                <a:lnTo>
                  <a:pt x="317435" y="626219"/>
                </a:lnTo>
                <a:lnTo>
                  <a:pt x="317076" y="536667"/>
                </a:lnTo>
                <a:lnTo>
                  <a:pt x="313138" y="448225"/>
                </a:lnTo>
                <a:lnTo>
                  <a:pt x="305612" y="360892"/>
                </a:lnTo>
                <a:lnTo>
                  <a:pt x="294490" y="274669"/>
                </a:lnTo>
                <a:lnTo>
                  <a:pt x="279765" y="189556"/>
                </a:lnTo>
                <a:lnTo>
                  <a:pt x="261427" y="105552"/>
                </a:lnTo>
                <a:lnTo>
                  <a:pt x="239470" y="22657"/>
                </a:lnTo>
                <a:lnTo>
                  <a:pt x="226770" y="0"/>
                </a:lnTo>
              </a:path>
            </a:pathLst>
          </a:custGeom>
          <a:ln w="3809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564964" y="6399617"/>
            <a:ext cx="159385" cy="186055"/>
          </a:xfrm>
          <a:custGeom>
            <a:avLst/>
            <a:gdLst/>
            <a:ahLst/>
            <a:cxnLst/>
            <a:rect l="l" t="t" r="r" b="b"/>
            <a:pathLst>
              <a:path w="159384" h="186054">
                <a:moveTo>
                  <a:pt x="26186" y="0"/>
                </a:moveTo>
                <a:lnTo>
                  <a:pt x="0" y="185588"/>
                </a:lnTo>
                <a:lnTo>
                  <a:pt x="158945" y="132302"/>
                </a:lnTo>
                <a:lnTo>
                  <a:pt x="261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90691" y="6605434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441778" y="6631092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5" h="141604">
                <a:moveTo>
                  <a:pt x="76357" y="0"/>
                </a:moveTo>
                <a:lnTo>
                  <a:pt x="30097" y="12437"/>
                </a:lnTo>
                <a:lnTo>
                  <a:pt x="1982" y="52744"/>
                </a:lnTo>
                <a:lnTo>
                  <a:pt x="0" y="64474"/>
                </a:lnTo>
                <a:lnTo>
                  <a:pt x="0" y="76706"/>
                </a:lnTo>
                <a:lnTo>
                  <a:pt x="20574" y="120733"/>
                </a:lnTo>
                <a:lnTo>
                  <a:pt x="64577" y="141093"/>
                </a:lnTo>
                <a:lnTo>
                  <a:pt x="76632" y="141074"/>
                </a:lnTo>
                <a:lnTo>
                  <a:pt x="120643" y="120547"/>
                </a:lnTo>
                <a:lnTo>
                  <a:pt x="141037" y="76706"/>
                </a:lnTo>
                <a:lnTo>
                  <a:pt x="141059" y="64474"/>
                </a:lnTo>
                <a:lnTo>
                  <a:pt x="139007" y="52557"/>
                </a:lnTo>
                <a:lnTo>
                  <a:pt x="110532" y="12120"/>
                </a:lnTo>
                <a:lnTo>
                  <a:pt x="76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441747" y="6631092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5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567699" y="6180617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18785" y="6206274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5" h="141604">
                <a:moveTo>
                  <a:pt x="76356" y="0"/>
                </a:moveTo>
                <a:lnTo>
                  <a:pt x="30096" y="12439"/>
                </a:lnTo>
                <a:lnTo>
                  <a:pt x="1981" y="52747"/>
                </a:lnTo>
                <a:lnTo>
                  <a:pt x="0" y="64474"/>
                </a:lnTo>
                <a:lnTo>
                  <a:pt x="0" y="76708"/>
                </a:lnTo>
                <a:lnTo>
                  <a:pt x="20576" y="120735"/>
                </a:lnTo>
                <a:lnTo>
                  <a:pt x="64578" y="141094"/>
                </a:lnTo>
                <a:lnTo>
                  <a:pt x="76633" y="141075"/>
                </a:lnTo>
                <a:lnTo>
                  <a:pt x="120644" y="120547"/>
                </a:lnTo>
                <a:lnTo>
                  <a:pt x="141037" y="76708"/>
                </a:lnTo>
                <a:lnTo>
                  <a:pt x="141060" y="64474"/>
                </a:lnTo>
                <a:lnTo>
                  <a:pt x="139008" y="52557"/>
                </a:lnTo>
                <a:lnTo>
                  <a:pt x="110530" y="12118"/>
                </a:lnTo>
                <a:lnTo>
                  <a:pt x="76356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18755" y="6206274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5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027827" y="5370809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078914" y="5396468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5" h="141604">
                <a:moveTo>
                  <a:pt x="76357" y="0"/>
                </a:moveTo>
                <a:lnTo>
                  <a:pt x="30097" y="12437"/>
                </a:lnTo>
                <a:lnTo>
                  <a:pt x="1982" y="52744"/>
                </a:lnTo>
                <a:lnTo>
                  <a:pt x="0" y="64474"/>
                </a:lnTo>
                <a:lnTo>
                  <a:pt x="0" y="76706"/>
                </a:lnTo>
                <a:lnTo>
                  <a:pt x="20574" y="120733"/>
                </a:lnTo>
                <a:lnTo>
                  <a:pt x="64577" y="141093"/>
                </a:lnTo>
                <a:lnTo>
                  <a:pt x="76632" y="141074"/>
                </a:lnTo>
                <a:lnTo>
                  <a:pt x="120643" y="120547"/>
                </a:lnTo>
                <a:lnTo>
                  <a:pt x="141037" y="76706"/>
                </a:lnTo>
                <a:lnTo>
                  <a:pt x="141059" y="64474"/>
                </a:lnTo>
                <a:lnTo>
                  <a:pt x="139007" y="52557"/>
                </a:lnTo>
                <a:lnTo>
                  <a:pt x="110532" y="12120"/>
                </a:lnTo>
                <a:lnTo>
                  <a:pt x="76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078883" y="5396468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5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81074" y="5707570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32160" y="5733228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76358" y="0"/>
                </a:moveTo>
                <a:lnTo>
                  <a:pt x="30098" y="12437"/>
                </a:lnTo>
                <a:lnTo>
                  <a:pt x="1982" y="52744"/>
                </a:lnTo>
                <a:lnTo>
                  <a:pt x="0" y="64474"/>
                </a:lnTo>
                <a:lnTo>
                  <a:pt x="0" y="76706"/>
                </a:lnTo>
                <a:lnTo>
                  <a:pt x="20574" y="120732"/>
                </a:lnTo>
                <a:lnTo>
                  <a:pt x="64577" y="141093"/>
                </a:lnTo>
                <a:lnTo>
                  <a:pt x="76632" y="141074"/>
                </a:lnTo>
                <a:lnTo>
                  <a:pt x="120643" y="120547"/>
                </a:lnTo>
                <a:lnTo>
                  <a:pt x="141037" y="76706"/>
                </a:lnTo>
                <a:lnTo>
                  <a:pt x="141059" y="64474"/>
                </a:lnTo>
                <a:lnTo>
                  <a:pt x="139007" y="52557"/>
                </a:lnTo>
                <a:lnTo>
                  <a:pt x="110533" y="12121"/>
                </a:lnTo>
                <a:lnTo>
                  <a:pt x="763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32130" y="5733228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336912" y="6178082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387998" y="6203741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76357" y="0"/>
                </a:moveTo>
                <a:lnTo>
                  <a:pt x="30097" y="12437"/>
                </a:lnTo>
                <a:lnTo>
                  <a:pt x="1981" y="52745"/>
                </a:lnTo>
                <a:lnTo>
                  <a:pt x="0" y="64474"/>
                </a:lnTo>
                <a:lnTo>
                  <a:pt x="0" y="76707"/>
                </a:lnTo>
                <a:lnTo>
                  <a:pt x="20574" y="120734"/>
                </a:lnTo>
                <a:lnTo>
                  <a:pt x="64577" y="141093"/>
                </a:lnTo>
                <a:lnTo>
                  <a:pt x="76632" y="141074"/>
                </a:lnTo>
                <a:lnTo>
                  <a:pt x="120644" y="120547"/>
                </a:lnTo>
                <a:lnTo>
                  <a:pt x="141037" y="76707"/>
                </a:lnTo>
                <a:lnTo>
                  <a:pt x="141059" y="64474"/>
                </a:lnTo>
                <a:lnTo>
                  <a:pt x="139007" y="52557"/>
                </a:lnTo>
                <a:lnTo>
                  <a:pt x="110531" y="12120"/>
                </a:lnTo>
                <a:lnTo>
                  <a:pt x="76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387967" y="6203741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704111" y="6611750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755197" y="6637408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76357" y="0"/>
                </a:moveTo>
                <a:lnTo>
                  <a:pt x="30097" y="12438"/>
                </a:lnTo>
                <a:lnTo>
                  <a:pt x="1981" y="52746"/>
                </a:lnTo>
                <a:lnTo>
                  <a:pt x="0" y="64475"/>
                </a:lnTo>
                <a:lnTo>
                  <a:pt x="0" y="76708"/>
                </a:lnTo>
                <a:lnTo>
                  <a:pt x="20575" y="120734"/>
                </a:lnTo>
                <a:lnTo>
                  <a:pt x="64578" y="141094"/>
                </a:lnTo>
                <a:lnTo>
                  <a:pt x="76633" y="141075"/>
                </a:lnTo>
                <a:lnTo>
                  <a:pt x="120644" y="120548"/>
                </a:lnTo>
                <a:lnTo>
                  <a:pt x="141037" y="76708"/>
                </a:lnTo>
                <a:lnTo>
                  <a:pt x="141059" y="64475"/>
                </a:lnTo>
                <a:lnTo>
                  <a:pt x="139008" y="52558"/>
                </a:lnTo>
                <a:lnTo>
                  <a:pt x="110531" y="12119"/>
                </a:lnTo>
                <a:lnTo>
                  <a:pt x="76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755167" y="6637408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549230" y="7523337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600316" y="7548993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76356" y="0"/>
                </a:moveTo>
                <a:lnTo>
                  <a:pt x="30096" y="12439"/>
                </a:lnTo>
                <a:lnTo>
                  <a:pt x="1981" y="52747"/>
                </a:lnTo>
                <a:lnTo>
                  <a:pt x="0" y="64474"/>
                </a:lnTo>
                <a:lnTo>
                  <a:pt x="0" y="76708"/>
                </a:lnTo>
                <a:lnTo>
                  <a:pt x="20576" y="120735"/>
                </a:lnTo>
                <a:lnTo>
                  <a:pt x="64578" y="141094"/>
                </a:lnTo>
                <a:lnTo>
                  <a:pt x="76633" y="141075"/>
                </a:lnTo>
                <a:lnTo>
                  <a:pt x="120644" y="120547"/>
                </a:lnTo>
                <a:lnTo>
                  <a:pt x="141037" y="76708"/>
                </a:lnTo>
                <a:lnTo>
                  <a:pt x="141060" y="64474"/>
                </a:lnTo>
                <a:lnTo>
                  <a:pt x="139008" y="52557"/>
                </a:lnTo>
                <a:lnTo>
                  <a:pt x="110530" y="12118"/>
                </a:lnTo>
                <a:lnTo>
                  <a:pt x="763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00286" y="7548993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049185" y="6797607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100271" y="6823265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5" h="141604">
                <a:moveTo>
                  <a:pt x="76357" y="0"/>
                </a:moveTo>
                <a:lnTo>
                  <a:pt x="30096" y="12438"/>
                </a:lnTo>
                <a:lnTo>
                  <a:pt x="1981" y="52746"/>
                </a:lnTo>
                <a:lnTo>
                  <a:pt x="0" y="64473"/>
                </a:lnTo>
                <a:lnTo>
                  <a:pt x="0" y="76707"/>
                </a:lnTo>
                <a:lnTo>
                  <a:pt x="20576" y="120734"/>
                </a:lnTo>
                <a:lnTo>
                  <a:pt x="64578" y="141093"/>
                </a:lnTo>
                <a:lnTo>
                  <a:pt x="76633" y="141074"/>
                </a:lnTo>
                <a:lnTo>
                  <a:pt x="120644" y="120546"/>
                </a:lnTo>
                <a:lnTo>
                  <a:pt x="141037" y="76707"/>
                </a:lnTo>
                <a:lnTo>
                  <a:pt x="141060" y="64473"/>
                </a:lnTo>
                <a:lnTo>
                  <a:pt x="139008" y="52556"/>
                </a:lnTo>
                <a:lnTo>
                  <a:pt x="110531" y="12118"/>
                </a:lnTo>
                <a:lnTo>
                  <a:pt x="76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100241" y="6823265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5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381446" y="7502506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432532" y="7528163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5" h="141604">
                <a:moveTo>
                  <a:pt x="76356" y="0"/>
                </a:moveTo>
                <a:lnTo>
                  <a:pt x="30096" y="12439"/>
                </a:lnTo>
                <a:lnTo>
                  <a:pt x="1981" y="52747"/>
                </a:lnTo>
                <a:lnTo>
                  <a:pt x="0" y="64474"/>
                </a:lnTo>
                <a:lnTo>
                  <a:pt x="0" y="76708"/>
                </a:lnTo>
                <a:lnTo>
                  <a:pt x="20576" y="120735"/>
                </a:lnTo>
                <a:lnTo>
                  <a:pt x="64578" y="141094"/>
                </a:lnTo>
                <a:lnTo>
                  <a:pt x="76633" y="141075"/>
                </a:lnTo>
                <a:lnTo>
                  <a:pt x="120644" y="120547"/>
                </a:lnTo>
                <a:lnTo>
                  <a:pt x="141037" y="76708"/>
                </a:lnTo>
                <a:lnTo>
                  <a:pt x="141060" y="64474"/>
                </a:lnTo>
                <a:lnTo>
                  <a:pt x="139008" y="52557"/>
                </a:lnTo>
                <a:lnTo>
                  <a:pt x="110530" y="12118"/>
                </a:lnTo>
                <a:lnTo>
                  <a:pt x="763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432501" y="7528163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5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253026" y="6962634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304113" y="6988292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5" h="141604">
                <a:moveTo>
                  <a:pt x="76357" y="0"/>
                </a:moveTo>
                <a:lnTo>
                  <a:pt x="30097" y="12438"/>
                </a:lnTo>
                <a:lnTo>
                  <a:pt x="1981" y="52745"/>
                </a:lnTo>
                <a:lnTo>
                  <a:pt x="0" y="64475"/>
                </a:lnTo>
                <a:lnTo>
                  <a:pt x="0" y="76707"/>
                </a:lnTo>
                <a:lnTo>
                  <a:pt x="20574" y="120733"/>
                </a:lnTo>
                <a:lnTo>
                  <a:pt x="64577" y="141093"/>
                </a:lnTo>
                <a:lnTo>
                  <a:pt x="76632" y="141074"/>
                </a:lnTo>
                <a:lnTo>
                  <a:pt x="120644" y="120548"/>
                </a:lnTo>
                <a:lnTo>
                  <a:pt x="141037" y="76707"/>
                </a:lnTo>
                <a:lnTo>
                  <a:pt x="141059" y="64475"/>
                </a:lnTo>
                <a:lnTo>
                  <a:pt x="139008" y="52558"/>
                </a:lnTo>
                <a:lnTo>
                  <a:pt x="110532" y="12120"/>
                </a:lnTo>
                <a:lnTo>
                  <a:pt x="76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304082" y="6988292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5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038546" y="5996659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089632" y="6022317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5" h="141604">
                <a:moveTo>
                  <a:pt x="76357" y="0"/>
                </a:moveTo>
                <a:lnTo>
                  <a:pt x="30097" y="12438"/>
                </a:lnTo>
                <a:lnTo>
                  <a:pt x="1981" y="52745"/>
                </a:lnTo>
                <a:lnTo>
                  <a:pt x="0" y="64475"/>
                </a:lnTo>
                <a:lnTo>
                  <a:pt x="0" y="76707"/>
                </a:lnTo>
                <a:lnTo>
                  <a:pt x="20574" y="120734"/>
                </a:lnTo>
                <a:lnTo>
                  <a:pt x="64577" y="141093"/>
                </a:lnTo>
                <a:lnTo>
                  <a:pt x="76633" y="141074"/>
                </a:lnTo>
                <a:lnTo>
                  <a:pt x="120644" y="120548"/>
                </a:lnTo>
                <a:lnTo>
                  <a:pt x="141037" y="76707"/>
                </a:lnTo>
                <a:lnTo>
                  <a:pt x="141060" y="64475"/>
                </a:lnTo>
                <a:lnTo>
                  <a:pt x="139008" y="52557"/>
                </a:lnTo>
                <a:lnTo>
                  <a:pt x="110532" y="12120"/>
                </a:lnTo>
                <a:lnTo>
                  <a:pt x="76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089602" y="6022317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5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550811" y="6540500"/>
            <a:ext cx="317500" cy="1891664"/>
          </a:xfrm>
          <a:custGeom>
            <a:avLst/>
            <a:gdLst/>
            <a:ahLst/>
            <a:cxnLst/>
            <a:rect l="l" t="t" r="r" b="b"/>
            <a:pathLst>
              <a:path w="317500" h="1891665">
                <a:moveTo>
                  <a:pt x="0" y="1891355"/>
                </a:moveTo>
                <a:lnTo>
                  <a:pt x="45445" y="1787380"/>
                </a:lnTo>
                <a:lnTo>
                  <a:pt x="87416" y="1684514"/>
                </a:lnTo>
                <a:lnTo>
                  <a:pt x="125904" y="1582758"/>
                </a:lnTo>
                <a:lnTo>
                  <a:pt x="160900" y="1482111"/>
                </a:lnTo>
                <a:lnTo>
                  <a:pt x="192397" y="1382574"/>
                </a:lnTo>
                <a:lnTo>
                  <a:pt x="220387" y="1284146"/>
                </a:lnTo>
                <a:lnTo>
                  <a:pt x="244861" y="1186828"/>
                </a:lnTo>
                <a:lnTo>
                  <a:pt x="265812" y="1090619"/>
                </a:lnTo>
                <a:lnTo>
                  <a:pt x="283232" y="995520"/>
                </a:lnTo>
                <a:lnTo>
                  <a:pt x="297112" y="901530"/>
                </a:lnTo>
                <a:lnTo>
                  <a:pt x="307444" y="808650"/>
                </a:lnTo>
                <a:lnTo>
                  <a:pt x="314221" y="716880"/>
                </a:lnTo>
                <a:lnTo>
                  <a:pt x="317435" y="626219"/>
                </a:lnTo>
                <a:lnTo>
                  <a:pt x="317076" y="536667"/>
                </a:lnTo>
                <a:lnTo>
                  <a:pt x="313138" y="448225"/>
                </a:lnTo>
                <a:lnTo>
                  <a:pt x="305612" y="360892"/>
                </a:lnTo>
                <a:lnTo>
                  <a:pt x="294490" y="274669"/>
                </a:lnTo>
                <a:lnTo>
                  <a:pt x="279765" y="189556"/>
                </a:lnTo>
                <a:lnTo>
                  <a:pt x="261427" y="105552"/>
                </a:lnTo>
                <a:lnTo>
                  <a:pt x="239470" y="22657"/>
                </a:lnTo>
                <a:lnTo>
                  <a:pt x="226770" y="0"/>
                </a:lnTo>
              </a:path>
            </a:pathLst>
          </a:custGeom>
          <a:ln w="3809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704164" y="6399617"/>
            <a:ext cx="159385" cy="186055"/>
          </a:xfrm>
          <a:custGeom>
            <a:avLst/>
            <a:gdLst/>
            <a:ahLst/>
            <a:cxnLst/>
            <a:rect l="l" t="t" r="r" b="b"/>
            <a:pathLst>
              <a:path w="159385" h="186054">
                <a:moveTo>
                  <a:pt x="26186" y="0"/>
                </a:moveTo>
                <a:lnTo>
                  <a:pt x="0" y="185588"/>
                </a:lnTo>
                <a:lnTo>
                  <a:pt x="158945" y="132302"/>
                </a:lnTo>
                <a:lnTo>
                  <a:pt x="261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0896337" y="5473429"/>
            <a:ext cx="993775" cy="648335"/>
          </a:xfrm>
          <a:custGeom>
            <a:avLst/>
            <a:gdLst/>
            <a:ahLst/>
            <a:cxnLst/>
            <a:rect l="l" t="t" r="r" b="b"/>
            <a:pathLst>
              <a:path w="993775" h="648335">
                <a:moveTo>
                  <a:pt x="0" y="626388"/>
                </a:moveTo>
                <a:lnTo>
                  <a:pt x="979607" y="0"/>
                </a:lnTo>
                <a:lnTo>
                  <a:pt x="993290" y="21399"/>
                </a:lnTo>
                <a:lnTo>
                  <a:pt x="13683" y="647787"/>
                </a:lnTo>
                <a:lnTo>
                  <a:pt x="0" y="626388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0889516" y="6113036"/>
            <a:ext cx="228600" cy="955040"/>
          </a:xfrm>
          <a:custGeom>
            <a:avLst/>
            <a:gdLst/>
            <a:ahLst/>
            <a:cxnLst/>
            <a:rect l="l" t="t" r="r" b="b"/>
            <a:pathLst>
              <a:path w="228600" h="955040">
                <a:moveTo>
                  <a:pt x="24834" y="0"/>
                </a:moveTo>
                <a:lnTo>
                  <a:pt x="228549" y="949250"/>
                </a:lnTo>
                <a:lnTo>
                  <a:pt x="203714" y="954580"/>
                </a:lnTo>
                <a:lnTo>
                  <a:pt x="0" y="5329"/>
                </a:lnTo>
                <a:lnTo>
                  <a:pt x="24834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1091029" y="7041183"/>
            <a:ext cx="1149350" cy="579120"/>
          </a:xfrm>
          <a:custGeom>
            <a:avLst/>
            <a:gdLst/>
            <a:ahLst/>
            <a:cxnLst/>
            <a:rect l="l" t="t" r="r" b="b"/>
            <a:pathLst>
              <a:path w="1149350" h="579120">
                <a:moveTo>
                  <a:pt x="11154" y="0"/>
                </a:moveTo>
                <a:lnTo>
                  <a:pt x="1148737" y="556084"/>
                </a:lnTo>
                <a:lnTo>
                  <a:pt x="1137582" y="578904"/>
                </a:lnTo>
                <a:lnTo>
                  <a:pt x="0" y="22819"/>
                </a:lnTo>
                <a:lnTo>
                  <a:pt x="11154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1871076" y="5454713"/>
            <a:ext cx="1331595" cy="394335"/>
          </a:xfrm>
          <a:custGeom>
            <a:avLst/>
            <a:gdLst/>
            <a:ahLst/>
            <a:cxnLst/>
            <a:rect l="l" t="t" r="r" b="b"/>
            <a:pathLst>
              <a:path w="1331595" h="394335">
                <a:moveTo>
                  <a:pt x="6822" y="0"/>
                </a:moveTo>
                <a:lnTo>
                  <a:pt x="1331091" y="369293"/>
                </a:lnTo>
                <a:lnTo>
                  <a:pt x="1324268" y="393759"/>
                </a:lnTo>
                <a:lnTo>
                  <a:pt x="0" y="24466"/>
                </a:lnTo>
                <a:lnTo>
                  <a:pt x="6822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2238783" y="5823981"/>
            <a:ext cx="991235" cy="878205"/>
          </a:xfrm>
          <a:custGeom>
            <a:avLst/>
            <a:gdLst/>
            <a:ahLst/>
            <a:cxnLst/>
            <a:rect l="l" t="t" r="r" b="b"/>
            <a:pathLst>
              <a:path w="991234" h="878204">
                <a:moveTo>
                  <a:pt x="0" y="858553"/>
                </a:moveTo>
                <a:lnTo>
                  <a:pt x="974204" y="0"/>
                </a:lnTo>
                <a:lnTo>
                  <a:pt x="990998" y="19055"/>
                </a:lnTo>
                <a:lnTo>
                  <a:pt x="16793" y="877609"/>
                </a:lnTo>
                <a:lnTo>
                  <a:pt x="0" y="858553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3220363" y="5830883"/>
            <a:ext cx="975360" cy="415290"/>
          </a:xfrm>
          <a:custGeom>
            <a:avLst/>
            <a:gdLst/>
            <a:ahLst/>
            <a:cxnLst/>
            <a:rect l="l" t="t" r="r" b="b"/>
            <a:pathLst>
              <a:path w="975359" h="415289">
                <a:moveTo>
                  <a:pt x="965672" y="415012"/>
                </a:moveTo>
                <a:lnTo>
                  <a:pt x="0" y="23539"/>
                </a:lnTo>
                <a:lnTo>
                  <a:pt x="9542" y="0"/>
                </a:lnTo>
                <a:lnTo>
                  <a:pt x="975215" y="391473"/>
                </a:lnTo>
                <a:lnTo>
                  <a:pt x="965672" y="415012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3375020" y="6249312"/>
            <a:ext cx="839469" cy="1416685"/>
          </a:xfrm>
          <a:custGeom>
            <a:avLst/>
            <a:gdLst/>
            <a:ahLst/>
            <a:cxnLst/>
            <a:rect l="l" t="t" r="r" b="b"/>
            <a:pathLst>
              <a:path w="839470" h="1416684">
                <a:moveTo>
                  <a:pt x="838880" y="12775"/>
                </a:moveTo>
                <a:lnTo>
                  <a:pt x="21953" y="1416511"/>
                </a:lnTo>
                <a:lnTo>
                  <a:pt x="0" y="1403735"/>
                </a:lnTo>
                <a:lnTo>
                  <a:pt x="816927" y="0"/>
                </a:lnTo>
                <a:lnTo>
                  <a:pt x="838880" y="12775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2226131" y="7607300"/>
            <a:ext cx="1206500" cy="0"/>
          </a:xfrm>
          <a:custGeom>
            <a:avLst/>
            <a:gdLst/>
            <a:ahLst/>
            <a:cxnLst/>
            <a:rect l="l" t="t" r="r" b="b"/>
            <a:pathLst>
              <a:path w="1206500">
                <a:moveTo>
                  <a:pt x="0" y="0"/>
                </a:moveTo>
                <a:lnTo>
                  <a:pt x="12064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2210577" y="6717251"/>
            <a:ext cx="19685" cy="872490"/>
          </a:xfrm>
          <a:custGeom>
            <a:avLst/>
            <a:gdLst/>
            <a:ahLst/>
            <a:cxnLst/>
            <a:rect l="l" t="t" r="r" b="b"/>
            <a:pathLst>
              <a:path w="19684" h="872490">
                <a:moveTo>
                  <a:pt x="0" y="872344"/>
                </a:moveTo>
                <a:lnTo>
                  <a:pt x="1968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2884598" y="5801266"/>
            <a:ext cx="347980" cy="1096010"/>
          </a:xfrm>
          <a:custGeom>
            <a:avLst/>
            <a:gdLst/>
            <a:ahLst/>
            <a:cxnLst/>
            <a:rect l="l" t="t" r="r" b="b"/>
            <a:pathLst>
              <a:path w="347979" h="1096009">
                <a:moveTo>
                  <a:pt x="347773" y="7236"/>
                </a:moveTo>
                <a:lnTo>
                  <a:pt x="24347" y="1095482"/>
                </a:lnTo>
                <a:lnTo>
                  <a:pt x="0" y="1088246"/>
                </a:lnTo>
                <a:lnTo>
                  <a:pt x="323425" y="0"/>
                </a:lnTo>
                <a:lnTo>
                  <a:pt x="347773" y="7236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2891096" y="6688366"/>
            <a:ext cx="690880" cy="211454"/>
          </a:xfrm>
          <a:custGeom>
            <a:avLst/>
            <a:gdLst/>
            <a:ahLst/>
            <a:cxnLst/>
            <a:rect l="l" t="t" r="r" b="b"/>
            <a:pathLst>
              <a:path w="690879" h="211454">
                <a:moveTo>
                  <a:pt x="0" y="186567"/>
                </a:moveTo>
                <a:lnTo>
                  <a:pt x="684053" y="0"/>
                </a:lnTo>
                <a:lnTo>
                  <a:pt x="690737" y="24504"/>
                </a:lnTo>
                <a:lnTo>
                  <a:pt x="6683" y="211072"/>
                </a:lnTo>
                <a:lnTo>
                  <a:pt x="0" y="186567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3540709" y="6248643"/>
            <a:ext cx="668655" cy="457834"/>
          </a:xfrm>
          <a:custGeom>
            <a:avLst/>
            <a:gdLst/>
            <a:ahLst/>
            <a:cxnLst/>
            <a:rect l="l" t="t" r="r" b="b"/>
            <a:pathLst>
              <a:path w="668654" h="457834">
                <a:moveTo>
                  <a:pt x="0" y="436606"/>
                </a:moveTo>
                <a:lnTo>
                  <a:pt x="654391" y="0"/>
                </a:lnTo>
                <a:lnTo>
                  <a:pt x="668488" y="21128"/>
                </a:lnTo>
                <a:lnTo>
                  <a:pt x="14097" y="457735"/>
                </a:lnTo>
                <a:lnTo>
                  <a:pt x="0" y="436606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3352703" y="6698707"/>
            <a:ext cx="213995" cy="936625"/>
          </a:xfrm>
          <a:custGeom>
            <a:avLst/>
            <a:gdLst/>
            <a:ahLst/>
            <a:cxnLst/>
            <a:rect l="l" t="t" r="r" b="b"/>
            <a:pathLst>
              <a:path w="213995" h="936625">
                <a:moveTo>
                  <a:pt x="213379" y="5037"/>
                </a:moveTo>
                <a:lnTo>
                  <a:pt x="24895" y="936604"/>
                </a:lnTo>
                <a:lnTo>
                  <a:pt x="0" y="931567"/>
                </a:lnTo>
                <a:lnTo>
                  <a:pt x="188483" y="0"/>
                </a:lnTo>
                <a:lnTo>
                  <a:pt x="213379" y="5037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2211931" y="6882101"/>
            <a:ext cx="708660" cy="743585"/>
          </a:xfrm>
          <a:custGeom>
            <a:avLst/>
            <a:gdLst/>
            <a:ahLst/>
            <a:cxnLst/>
            <a:rect l="l" t="t" r="r" b="b"/>
            <a:pathLst>
              <a:path w="708659" h="743584">
                <a:moveTo>
                  <a:pt x="0" y="725989"/>
                </a:moveTo>
                <a:lnTo>
                  <a:pt x="689913" y="0"/>
                </a:lnTo>
                <a:lnTo>
                  <a:pt x="708325" y="17497"/>
                </a:lnTo>
                <a:lnTo>
                  <a:pt x="18412" y="743486"/>
                </a:lnTo>
                <a:lnTo>
                  <a:pt x="0" y="725989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0882607" y="6097397"/>
            <a:ext cx="1328420" cy="635635"/>
          </a:xfrm>
          <a:custGeom>
            <a:avLst/>
            <a:gdLst/>
            <a:ahLst/>
            <a:cxnLst/>
            <a:rect l="l" t="t" r="r" b="b"/>
            <a:pathLst>
              <a:path w="1328420" h="635634">
                <a:moveTo>
                  <a:pt x="10709" y="0"/>
                </a:moveTo>
                <a:lnTo>
                  <a:pt x="1328102" y="612552"/>
                </a:lnTo>
                <a:lnTo>
                  <a:pt x="1317393" y="635584"/>
                </a:lnTo>
                <a:lnTo>
                  <a:pt x="0" y="23031"/>
                </a:lnTo>
                <a:lnTo>
                  <a:pt x="10709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2112293" y="6605434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2163379" y="6631092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76358" y="0"/>
                </a:moveTo>
                <a:lnTo>
                  <a:pt x="30098" y="12437"/>
                </a:lnTo>
                <a:lnTo>
                  <a:pt x="1982" y="52744"/>
                </a:lnTo>
                <a:lnTo>
                  <a:pt x="0" y="64474"/>
                </a:lnTo>
                <a:lnTo>
                  <a:pt x="0" y="76706"/>
                </a:lnTo>
                <a:lnTo>
                  <a:pt x="20574" y="120732"/>
                </a:lnTo>
                <a:lnTo>
                  <a:pt x="64577" y="141093"/>
                </a:lnTo>
                <a:lnTo>
                  <a:pt x="76632" y="141074"/>
                </a:lnTo>
                <a:lnTo>
                  <a:pt x="120643" y="120547"/>
                </a:lnTo>
                <a:lnTo>
                  <a:pt x="141037" y="76706"/>
                </a:lnTo>
                <a:lnTo>
                  <a:pt x="141059" y="64474"/>
                </a:lnTo>
                <a:lnTo>
                  <a:pt x="139007" y="52557"/>
                </a:lnTo>
                <a:lnTo>
                  <a:pt x="110533" y="12121"/>
                </a:lnTo>
                <a:lnTo>
                  <a:pt x="763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2163349" y="6631092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2289299" y="6180617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2340385" y="6206274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76356" y="0"/>
                </a:moveTo>
                <a:lnTo>
                  <a:pt x="30096" y="12439"/>
                </a:lnTo>
                <a:lnTo>
                  <a:pt x="1981" y="52747"/>
                </a:lnTo>
                <a:lnTo>
                  <a:pt x="0" y="64474"/>
                </a:lnTo>
                <a:lnTo>
                  <a:pt x="0" y="76708"/>
                </a:lnTo>
                <a:lnTo>
                  <a:pt x="20576" y="120735"/>
                </a:lnTo>
                <a:lnTo>
                  <a:pt x="64578" y="141094"/>
                </a:lnTo>
                <a:lnTo>
                  <a:pt x="76633" y="141075"/>
                </a:lnTo>
                <a:lnTo>
                  <a:pt x="120644" y="120547"/>
                </a:lnTo>
                <a:lnTo>
                  <a:pt x="141037" y="76708"/>
                </a:lnTo>
                <a:lnTo>
                  <a:pt x="141060" y="64474"/>
                </a:lnTo>
                <a:lnTo>
                  <a:pt x="139008" y="52557"/>
                </a:lnTo>
                <a:lnTo>
                  <a:pt x="110530" y="12118"/>
                </a:lnTo>
                <a:lnTo>
                  <a:pt x="76356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2340355" y="6206274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1749428" y="5370809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1800514" y="5396468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76358" y="0"/>
                </a:moveTo>
                <a:lnTo>
                  <a:pt x="30098" y="12437"/>
                </a:lnTo>
                <a:lnTo>
                  <a:pt x="1982" y="52744"/>
                </a:lnTo>
                <a:lnTo>
                  <a:pt x="0" y="64474"/>
                </a:lnTo>
                <a:lnTo>
                  <a:pt x="0" y="76706"/>
                </a:lnTo>
                <a:lnTo>
                  <a:pt x="20574" y="120732"/>
                </a:lnTo>
                <a:lnTo>
                  <a:pt x="64577" y="141093"/>
                </a:lnTo>
                <a:lnTo>
                  <a:pt x="76632" y="141074"/>
                </a:lnTo>
                <a:lnTo>
                  <a:pt x="120643" y="120547"/>
                </a:lnTo>
                <a:lnTo>
                  <a:pt x="141037" y="76706"/>
                </a:lnTo>
                <a:lnTo>
                  <a:pt x="141059" y="64474"/>
                </a:lnTo>
                <a:lnTo>
                  <a:pt x="139007" y="52557"/>
                </a:lnTo>
                <a:lnTo>
                  <a:pt x="110533" y="12121"/>
                </a:lnTo>
                <a:lnTo>
                  <a:pt x="763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1800484" y="5396468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3102674" y="5707570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3153760" y="5733228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76358" y="0"/>
                </a:moveTo>
                <a:lnTo>
                  <a:pt x="30099" y="12437"/>
                </a:lnTo>
                <a:lnTo>
                  <a:pt x="1982" y="52744"/>
                </a:lnTo>
                <a:lnTo>
                  <a:pt x="0" y="64475"/>
                </a:lnTo>
                <a:lnTo>
                  <a:pt x="0" y="76706"/>
                </a:lnTo>
                <a:lnTo>
                  <a:pt x="20574" y="120732"/>
                </a:lnTo>
                <a:lnTo>
                  <a:pt x="64577" y="141093"/>
                </a:lnTo>
                <a:lnTo>
                  <a:pt x="76633" y="141074"/>
                </a:lnTo>
                <a:lnTo>
                  <a:pt x="120643" y="120548"/>
                </a:lnTo>
                <a:lnTo>
                  <a:pt x="141037" y="76706"/>
                </a:lnTo>
                <a:lnTo>
                  <a:pt x="141060" y="64475"/>
                </a:lnTo>
                <a:lnTo>
                  <a:pt x="139008" y="52557"/>
                </a:lnTo>
                <a:lnTo>
                  <a:pt x="110533" y="12120"/>
                </a:lnTo>
                <a:lnTo>
                  <a:pt x="763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3153730" y="5733228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4058512" y="6178082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4109598" y="6203741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76358" y="0"/>
                </a:moveTo>
                <a:lnTo>
                  <a:pt x="30098" y="12437"/>
                </a:lnTo>
                <a:lnTo>
                  <a:pt x="1981" y="52745"/>
                </a:lnTo>
                <a:lnTo>
                  <a:pt x="0" y="64475"/>
                </a:lnTo>
                <a:lnTo>
                  <a:pt x="0" y="76707"/>
                </a:lnTo>
                <a:lnTo>
                  <a:pt x="20574" y="120733"/>
                </a:lnTo>
                <a:lnTo>
                  <a:pt x="64577" y="141093"/>
                </a:lnTo>
                <a:lnTo>
                  <a:pt x="76633" y="141074"/>
                </a:lnTo>
                <a:lnTo>
                  <a:pt x="120644" y="120548"/>
                </a:lnTo>
                <a:lnTo>
                  <a:pt x="141037" y="76707"/>
                </a:lnTo>
                <a:lnTo>
                  <a:pt x="141060" y="64475"/>
                </a:lnTo>
                <a:lnTo>
                  <a:pt x="139008" y="52558"/>
                </a:lnTo>
                <a:lnTo>
                  <a:pt x="110532" y="12120"/>
                </a:lnTo>
                <a:lnTo>
                  <a:pt x="763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4109568" y="6203741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3425711" y="6611750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3476798" y="6637408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76356" y="0"/>
                </a:moveTo>
                <a:lnTo>
                  <a:pt x="30096" y="12439"/>
                </a:lnTo>
                <a:lnTo>
                  <a:pt x="1981" y="52747"/>
                </a:lnTo>
                <a:lnTo>
                  <a:pt x="0" y="64474"/>
                </a:lnTo>
                <a:lnTo>
                  <a:pt x="0" y="76708"/>
                </a:lnTo>
                <a:lnTo>
                  <a:pt x="20576" y="120735"/>
                </a:lnTo>
                <a:lnTo>
                  <a:pt x="64578" y="141094"/>
                </a:lnTo>
                <a:lnTo>
                  <a:pt x="76633" y="141075"/>
                </a:lnTo>
                <a:lnTo>
                  <a:pt x="120644" y="120547"/>
                </a:lnTo>
                <a:lnTo>
                  <a:pt x="141037" y="76708"/>
                </a:lnTo>
                <a:lnTo>
                  <a:pt x="141060" y="64474"/>
                </a:lnTo>
                <a:lnTo>
                  <a:pt x="139008" y="52557"/>
                </a:lnTo>
                <a:lnTo>
                  <a:pt x="110530" y="12118"/>
                </a:lnTo>
                <a:lnTo>
                  <a:pt x="763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3476767" y="6637408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3270831" y="7523337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3321917" y="7548993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76356" y="0"/>
                </a:moveTo>
                <a:lnTo>
                  <a:pt x="30096" y="12438"/>
                </a:lnTo>
                <a:lnTo>
                  <a:pt x="1981" y="52746"/>
                </a:lnTo>
                <a:lnTo>
                  <a:pt x="0" y="64474"/>
                </a:lnTo>
                <a:lnTo>
                  <a:pt x="0" y="76708"/>
                </a:lnTo>
                <a:lnTo>
                  <a:pt x="20575" y="120735"/>
                </a:lnTo>
                <a:lnTo>
                  <a:pt x="64577" y="141094"/>
                </a:lnTo>
                <a:lnTo>
                  <a:pt x="76633" y="141075"/>
                </a:lnTo>
                <a:lnTo>
                  <a:pt x="120643" y="120547"/>
                </a:lnTo>
                <a:lnTo>
                  <a:pt x="141036" y="76708"/>
                </a:lnTo>
                <a:lnTo>
                  <a:pt x="141059" y="64474"/>
                </a:lnTo>
                <a:lnTo>
                  <a:pt x="139007" y="52557"/>
                </a:lnTo>
                <a:lnTo>
                  <a:pt x="110530" y="12119"/>
                </a:lnTo>
                <a:lnTo>
                  <a:pt x="763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3321887" y="7548993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2770785" y="6797607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821872" y="6823265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76357" y="0"/>
                </a:moveTo>
                <a:lnTo>
                  <a:pt x="30096" y="12438"/>
                </a:lnTo>
                <a:lnTo>
                  <a:pt x="1981" y="52746"/>
                </a:lnTo>
                <a:lnTo>
                  <a:pt x="0" y="64473"/>
                </a:lnTo>
                <a:lnTo>
                  <a:pt x="0" y="76707"/>
                </a:lnTo>
                <a:lnTo>
                  <a:pt x="20576" y="120734"/>
                </a:lnTo>
                <a:lnTo>
                  <a:pt x="64578" y="141093"/>
                </a:lnTo>
                <a:lnTo>
                  <a:pt x="76633" y="141074"/>
                </a:lnTo>
                <a:lnTo>
                  <a:pt x="120644" y="120546"/>
                </a:lnTo>
                <a:lnTo>
                  <a:pt x="141037" y="76707"/>
                </a:lnTo>
                <a:lnTo>
                  <a:pt x="141060" y="64473"/>
                </a:lnTo>
                <a:lnTo>
                  <a:pt x="139008" y="52556"/>
                </a:lnTo>
                <a:lnTo>
                  <a:pt x="110531" y="12118"/>
                </a:lnTo>
                <a:lnTo>
                  <a:pt x="76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2821841" y="6823265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2103047" y="7502506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2154134" y="7528163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76357" y="0"/>
                </a:moveTo>
                <a:lnTo>
                  <a:pt x="30097" y="12438"/>
                </a:lnTo>
                <a:lnTo>
                  <a:pt x="1981" y="52746"/>
                </a:lnTo>
                <a:lnTo>
                  <a:pt x="0" y="64474"/>
                </a:lnTo>
                <a:lnTo>
                  <a:pt x="0" y="76708"/>
                </a:lnTo>
                <a:lnTo>
                  <a:pt x="20575" y="120734"/>
                </a:lnTo>
                <a:lnTo>
                  <a:pt x="64577" y="141094"/>
                </a:lnTo>
                <a:lnTo>
                  <a:pt x="76633" y="141075"/>
                </a:lnTo>
                <a:lnTo>
                  <a:pt x="120643" y="120547"/>
                </a:lnTo>
                <a:lnTo>
                  <a:pt x="141036" y="76708"/>
                </a:lnTo>
                <a:lnTo>
                  <a:pt x="141059" y="64474"/>
                </a:lnTo>
                <a:lnTo>
                  <a:pt x="139007" y="52557"/>
                </a:lnTo>
                <a:lnTo>
                  <a:pt x="110531" y="12120"/>
                </a:lnTo>
                <a:lnTo>
                  <a:pt x="76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2154103" y="7528163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0974626" y="6962634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1025713" y="6988292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76357" y="0"/>
                </a:moveTo>
                <a:lnTo>
                  <a:pt x="30097" y="12438"/>
                </a:lnTo>
                <a:lnTo>
                  <a:pt x="1981" y="52746"/>
                </a:lnTo>
                <a:lnTo>
                  <a:pt x="0" y="64474"/>
                </a:lnTo>
                <a:lnTo>
                  <a:pt x="0" y="76708"/>
                </a:lnTo>
                <a:lnTo>
                  <a:pt x="20575" y="120734"/>
                </a:lnTo>
                <a:lnTo>
                  <a:pt x="64578" y="141093"/>
                </a:lnTo>
                <a:lnTo>
                  <a:pt x="76633" y="141074"/>
                </a:lnTo>
                <a:lnTo>
                  <a:pt x="120644" y="120547"/>
                </a:lnTo>
                <a:lnTo>
                  <a:pt x="141037" y="76708"/>
                </a:lnTo>
                <a:lnTo>
                  <a:pt x="141060" y="64474"/>
                </a:lnTo>
                <a:lnTo>
                  <a:pt x="139008" y="52557"/>
                </a:lnTo>
                <a:lnTo>
                  <a:pt x="110531" y="12119"/>
                </a:lnTo>
                <a:lnTo>
                  <a:pt x="76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1025682" y="6988292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0760147" y="5996659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0811233" y="6022317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76357" y="0"/>
                </a:moveTo>
                <a:lnTo>
                  <a:pt x="30097" y="12438"/>
                </a:lnTo>
                <a:lnTo>
                  <a:pt x="1981" y="52746"/>
                </a:lnTo>
                <a:lnTo>
                  <a:pt x="0" y="64474"/>
                </a:lnTo>
                <a:lnTo>
                  <a:pt x="0" y="76708"/>
                </a:lnTo>
                <a:lnTo>
                  <a:pt x="20575" y="120734"/>
                </a:lnTo>
                <a:lnTo>
                  <a:pt x="64578" y="141093"/>
                </a:lnTo>
                <a:lnTo>
                  <a:pt x="76633" y="141074"/>
                </a:lnTo>
                <a:lnTo>
                  <a:pt x="120644" y="120547"/>
                </a:lnTo>
                <a:lnTo>
                  <a:pt x="141037" y="76708"/>
                </a:lnTo>
                <a:lnTo>
                  <a:pt x="141060" y="64474"/>
                </a:lnTo>
                <a:lnTo>
                  <a:pt x="139008" y="52557"/>
                </a:lnTo>
                <a:lnTo>
                  <a:pt x="110531" y="12119"/>
                </a:lnTo>
                <a:lnTo>
                  <a:pt x="76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0811202" y="6022317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2272411" y="6540500"/>
            <a:ext cx="317500" cy="1891664"/>
          </a:xfrm>
          <a:custGeom>
            <a:avLst/>
            <a:gdLst/>
            <a:ahLst/>
            <a:cxnLst/>
            <a:rect l="l" t="t" r="r" b="b"/>
            <a:pathLst>
              <a:path w="317500" h="1891665">
                <a:moveTo>
                  <a:pt x="0" y="1891355"/>
                </a:moveTo>
                <a:lnTo>
                  <a:pt x="45445" y="1787380"/>
                </a:lnTo>
                <a:lnTo>
                  <a:pt x="87416" y="1684514"/>
                </a:lnTo>
                <a:lnTo>
                  <a:pt x="125904" y="1582758"/>
                </a:lnTo>
                <a:lnTo>
                  <a:pt x="160900" y="1482111"/>
                </a:lnTo>
                <a:lnTo>
                  <a:pt x="192397" y="1382574"/>
                </a:lnTo>
                <a:lnTo>
                  <a:pt x="220387" y="1284146"/>
                </a:lnTo>
                <a:lnTo>
                  <a:pt x="244861" y="1186828"/>
                </a:lnTo>
                <a:lnTo>
                  <a:pt x="265812" y="1090619"/>
                </a:lnTo>
                <a:lnTo>
                  <a:pt x="283232" y="995520"/>
                </a:lnTo>
                <a:lnTo>
                  <a:pt x="297112" y="901530"/>
                </a:lnTo>
                <a:lnTo>
                  <a:pt x="307444" y="808650"/>
                </a:lnTo>
                <a:lnTo>
                  <a:pt x="314221" y="716880"/>
                </a:lnTo>
                <a:lnTo>
                  <a:pt x="317434" y="626219"/>
                </a:lnTo>
                <a:lnTo>
                  <a:pt x="317076" y="536667"/>
                </a:lnTo>
                <a:lnTo>
                  <a:pt x="313138" y="448225"/>
                </a:lnTo>
                <a:lnTo>
                  <a:pt x="305612" y="360892"/>
                </a:lnTo>
                <a:lnTo>
                  <a:pt x="294490" y="274669"/>
                </a:lnTo>
                <a:lnTo>
                  <a:pt x="279764" y="189556"/>
                </a:lnTo>
                <a:lnTo>
                  <a:pt x="261427" y="105552"/>
                </a:lnTo>
                <a:lnTo>
                  <a:pt x="239469" y="22657"/>
                </a:lnTo>
                <a:lnTo>
                  <a:pt x="226769" y="0"/>
                </a:lnTo>
              </a:path>
            </a:pathLst>
          </a:custGeom>
          <a:ln w="3809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2425764" y="6399617"/>
            <a:ext cx="159385" cy="186055"/>
          </a:xfrm>
          <a:custGeom>
            <a:avLst/>
            <a:gdLst/>
            <a:ahLst/>
            <a:cxnLst/>
            <a:rect l="l" t="t" r="r" b="b"/>
            <a:pathLst>
              <a:path w="159384" h="186054">
                <a:moveTo>
                  <a:pt x="26186" y="0"/>
                </a:moveTo>
                <a:lnTo>
                  <a:pt x="0" y="185588"/>
                </a:lnTo>
                <a:lnTo>
                  <a:pt x="158945" y="132302"/>
                </a:lnTo>
                <a:lnTo>
                  <a:pt x="261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403391" y="6605434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454478" y="6631092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5" h="141604">
                <a:moveTo>
                  <a:pt x="76357" y="0"/>
                </a:moveTo>
                <a:lnTo>
                  <a:pt x="30097" y="12437"/>
                </a:lnTo>
                <a:lnTo>
                  <a:pt x="1982" y="52744"/>
                </a:lnTo>
                <a:lnTo>
                  <a:pt x="0" y="64474"/>
                </a:lnTo>
                <a:lnTo>
                  <a:pt x="0" y="76706"/>
                </a:lnTo>
                <a:lnTo>
                  <a:pt x="20574" y="120733"/>
                </a:lnTo>
                <a:lnTo>
                  <a:pt x="64577" y="141093"/>
                </a:lnTo>
                <a:lnTo>
                  <a:pt x="76632" y="141074"/>
                </a:lnTo>
                <a:lnTo>
                  <a:pt x="120643" y="120547"/>
                </a:lnTo>
                <a:lnTo>
                  <a:pt x="141037" y="76706"/>
                </a:lnTo>
                <a:lnTo>
                  <a:pt x="141059" y="64474"/>
                </a:lnTo>
                <a:lnTo>
                  <a:pt x="139007" y="52557"/>
                </a:lnTo>
                <a:lnTo>
                  <a:pt x="110532" y="12120"/>
                </a:lnTo>
                <a:lnTo>
                  <a:pt x="76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454447" y="6631092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5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580399" y="6180617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631485" y="6206274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5" h="141604">
                <a:moveTo>
                  <a:pt x="76356" y="0"/>
                </a:moveTo>
                <a:lnTo>
                  <a:pt x="30096" y="12439"/>
                </a:lnTo>
                <a:lnTo>
                  <a:pt x="1981" y="52747"/>
                </a:lnTo>
                <a:lnTo>
                  <a:pt x="0" y="64474"/>
                </a:lnTo>
                <a:lnTo>
                  <a:pt x="0" y="76708"/>
                </a:lnTo>
                <a:lnTo>
                  <a:pt x="20576" y="120735"/>
                </a:lnTo>
                <a:lnTo>
                  <a:pt x="64578" y="141094"/>
                </a:lnTo>
                <a:lnTo>
                  <a:pt x="76633" y="141075"/>
                </a:lnTo>
                <a:lnTo>
                  <a:pt x="120644" y="120547"/>
                </a:lnTo>
                <a:lnTo>
                  <a:pt x="141037" y="76708"/>
                </a:lnTo>
                <a:lnTo>
                  <a:pt x="141060" y="64474"/>
                </a:lnTo>
                <a:lnTo>
                  <a:pt x="139008" y="52557"/>
                </a:lnTo>
                <a:lnTo>
                  <a:pt x="110530" y="12118"/>
                </a:lnTo>
                <a:lnTo>
                  <a:pt x="76356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631455" y="6206274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5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040527" y="5370809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091614" y="5396468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5" h="141604">
                <a:moveTo>
                  <a:pt x="76357" y="0"/>
                </a:moveTo>
                <a:lnTo>
                  <a:pt x="30097" y="12437"/>
                </a:lnTo>
                <a:lnTo>
                  <a:pt x="1982" y="52744"/>
                </a:lnTo>
                <a:lnTo>
                  <a:pt x="0" y="64474"/>
                </a:lnTo>
                <a:lnTo>
                  <a:pt x="0" y="76706"/>
                </a:lnTo>
                <a:lnTo>
                  <a:pt x="20574" y="120733"/>
                </a:lnTo>
                <a:lnTo>
                  <a:pt x="64577" y="141093"/>
                </a:lnTo>
                <a:lnTo>
                  <a:pt x="76632" y="141074"/>
                </a:lnTo>
                <a:lnTo>
                  <a:pt x="120643" y="120547"/>
                </a:lnTo>
                <a:lnTo>
                  <a:pt x="141037" y="76706"/>
                </a:lnTo>
                <a:lnTo>
                  <a:pt x="141059" y="64474"/>
                </a:lnTo>
                <a:lnTo>
                  <a:pt x="139007" y="52557"/>
                </a:lnTo>
                <a:lnTo>
                  <a:pt x="110532" y="12120"/>
                </a:lnTo>
                <a:lnTo>
                  <a:pt x="76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091583" y="5396468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5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393774" y="5707570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444860" y="5733228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76358" y="0"/>
                </a:moveTo>
                <a:lnTo>
                  <a:pt x="30098" y="12437"/>
                </a:lnTo>
                <a:lnTo>
                  <a:pt x="1982" y="52744"/>
                </a:lnTo>
                <a:lnTo>
                  <a:pt x="0" y="64474"/>
                </a:lnTo>
                <a:lnTo>
                  <a:pt x="0" y="76706"/>
                </a:lnTo>
                <a:lnTo>
                  <a:pt x="20574" y="120732"/>
                </a:lnTo>
                <a:lnTo>
                  <a:pt x="64577" y="141093"/>
                </a:lnTo>
                <a:lnTo>
                  <a:pt x="76632" y="141074"/>
                </a:lnTo>
                <a:lnTo>
                  <a:pt x="120643" y="120547"/>
                </a:lnTo>
                <a:lnTo>
                  <a:pt x="141037" y="76706"/>
                </a:lnTo>
                <a:lnTo>
                  <a:pt x="141059" y="64474"/>
                </a:lnTo>
                <a:lnTo>
                  <a:pt x="139007" y="52557"/>
                </a:lnTo>
                <a:lnTo>
                  <a:pt x="110533" y="12121"/>
                </a:lnTo>
                <a:lnTo>
                  <a:pt x="763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444830" y="5733228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349612" y="6178082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400698" y="6203741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76357" y="0"/>
                </a:moveTo>
                <a:lnTo>
                  <a:pt x="30097" y="12437"/>
                </a:lnTo>
                <a:lnTo>
                  <a:pt x="1981" y="52745"/>
                </a:lnTo>
                <a:lnTo>
                  <a:pt x="0" y="64474"/>
                </a:lnTo>
                <a:lnTo>
                  <a:pt x="0" y="76707"/>
                </a:lnTo>
                <a:lnTo>
                  <a:pt x="20574" y="120734"/>
                </a:lnTo>
                <a:lnTo>
                  <a:pt x="64577" y="141093"/>
                </a:lnTo>
                <a:lnTo>
                  <a:pt x="76632" y="141074"/>
                </a:lnTo>
                <a:lnTo>
                  <a:pt x="120644" y="120547"/>
                </a:lnTo>
                <a:lnTo>
                  <a:pt x="141037" y="76707"/>
                </a:lnTo>
                <a:lnTo>
                  <a:pt x="141059" y="64474"/>
                </a:lnTo>
                <a:lnTo>
                  <a:pt x="139007" y="52557"/>
                </a:lnTo>
                <a:lnTo>
                  <a:pt x="110531" y="12120"/>
                </a:lnTo>
                <a:lnTo>
                  <a:pt x="76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400667" y="6203741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716811" y="6611750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767897" y="6637408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76357" y="0"/>
                </a:moveTo>
                <a:lnTo>
                  <a:pt x="30097" y="12438"/>
                </a:lnTo>
                <a:lnTo>
                  <a:pt x="1981" y="52746"/>
                </a:lnTo>
                <a:lnTo>
                  <a:pt x="0" y="64475"/>
                </a:lnTo>
                <a:lnTo>
                  <a:pt x="0" y="76708"/>
                </a:lnTo>
                <a:lnTo>
                  <a:pt x="20575" y="120734"/>
                </a:lnTo>
                <a:lnTo>
                  <a:pt x="64578" y="141094"/>
                </a:lnTo>
                <a:lnTo>
                  <a:pt x="76633" y="141075"/>
                </a:lnTo>
                <a:lnTo>
                  <a:pt x="120644" y="120548"/>
                </a:lnTo>
                <a:lnTo>
                  <a:pt x="141037" y="76708"/>
                </a:lnTo>
                <a:lnTo>
                  <a:pt x="141059" y="64475"/>
                </a:lnTo>
                <a:lnTo>
                  <a:pt x="139008" y="52558"/>
                </a:lnTo>
                <a:lnTo>
                  <a:pt x="110531" y="12119"/>
                </a:lnTo>
                <a:lnTo>
                  <a:pt x="76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767867" y="6637408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561930" y="7523337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613016" y="7548993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76356" y="0"/>
                </a:moveTo>
                <a:lnTo>
                  <a:pt x="30096" y="12439"/>
                </a:lnTo>
                <a:lnTo>
                  <a:pt x="1981" y="52747"/>
                </a:lnTo>
                <a:lnTo>
                  <a:pt x="0" y="64474"/>
                </a:lnTo>
                <a:lnTo>
                  <a:pt x="0" y="76708"/>
                </a:lnTo>
                <a:lnTo>
                  <a:pt x="20576" y="120735"/>
                </a:lnTo>
                <a:lnTo>
                  <a:pt x="64578" y="141094"/>
                </a:lnTo>
                <a:lnTo>
                  <a:pt x="76633" y="141075"/>
                </a:lnTo>
                <a:lnTo>
                  <a:pt x="120644" y="120547"/>
                </a:lnTo>
                <a:lnTo>
                  <a:pt x="141037" y="76708"/>
                </a:lnTo>
                <a:lnTo>
                  <a:pt x="141060" y="64474"/>
                </a:lnTo>
                <a:lnTo>
                  <a:pt x="139008" y="52557"/>
                </a:lnTo>
                <a:lnTo>
                  <a:pt x="110530" y="12118"/>
                </a:lnTo>
                <a:lnTo>
                  <a:pt x="763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612986" y="7548993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4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061885" y="6797607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112971" y="6823265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5" h="141604">
                <a:moveTo>
                  <a:pt x="76357" y="0"/>
                </a:moveTo>
                <a:lnTo>
                  <a:pt x="30096" y="12438"/>
                </a:lnTo>
                <a:lnTo>
                  <a:pt x="1981" y="52746"/>
                </a:lnTo>
                <a:lnTo>
                  <a:pt x="0" y="64473"/>
                </a:lnTo>
                <a:lnTo>
                  <a:pt x="0" y="76707"/>
                </a:lnTo>
                <a:lnTo>
                  <a:pt x="20576" y="120734"/>
                </a:lnTo>
                <a:lnTo>
                  <a:pt x="64578" y="141093"/>
                </a:lnTo>
                <a:lnTo>
                  <a:pt x="76633" y="141074"/>
                </a:lnTo>
                <a:lnTo>
                  <a:pt x="120644" y="120546"/>
                </a:lnTo>
                <a:lnTo>
                  <a:pt x="141037" y="76707"/>
                </a:lnTo>
                <a:lnTo>
                  <a:pt x="141060" y="64473"/>
                </a:lnTo>
                <a:lnTo>
                  <a:pt x="139008" y="52556"/>
                </a:lnTo>
                <a:lnTo>
                  <a:pt x="110531" y="12118"/>
                </a:lnTo>
                <a:lnTo>
                  <a:pt x="76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112941" y="6823265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5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394146" y="7502506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4445232" y="7528163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5" h="141604">
                <a:moveTo>
                  <a:pt x="76356" y="0"/>
                </a:moveTo>
                <a:lnTo>
                  <a:pt x="30096" y="12439"/>
                </a:lnTo>
                <a:lnTo>
                  <a:pt x="1981" y="52747"/>
                </a:lnTo>
                <a:lnTo>
                  <a:pt x="0" y="64474"/>
                </a:lnTo>
                <a:lnTo>
                  <a:pt x="0" y="76708"/>
                </a:lnTo>
                <a:lnTo>
                  <a:pt x="20576" y="120735"/>
                </a:lnTo>
                <a:lnTo>
                  <a:pt x="64578" y="141094"/>
                </a:lnTo>
                <a:lnTo>
                  <a:pt x="76633" y="141075"/>
                </a:lnTo>
                <a:lnTo>
                  <a:pt x="120644" y="120547"/>
                </a:lnTo>
                <a:lnTo>
                  <a:pt x="141037" y="76708"/>
                </a:lnTo>
                <a:lnTo>
                  <a:pt x="141060" y="64474"/>
                </a:lnTo>
                <a:lnTo>
                  <a:pt x="139008" y="52557"/>
                </a:lnTo>
                <a:lnTo>
                  <a:pt x="110530" y="12118"/>
                </a:lnTo>
                <a:lnTo>
                  <a:pt x="763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4445201" y="7528163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5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3265726" y="6962634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3316813" y="6988292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5" h="141604">
                <a:moveTo>
                  <a:pt x="76357" y="0"/>
                </a:moveTo>
                <a:lnTo>
                  <a:pt x="30097" y="12438"/>
                </a:lnTo>
                <a:lnTo>
                  <a:pt x="1981" y="52745"/>
                </a:lnTo>
                <a:lnTo>
                  <a:pt x="0" y="64475"/>
                </a:lnTo>
                <a:lnTo>
                  <a:pt x="0" y="76707"/>
                </a:lnTo>
                <a:lnTo>
                  <a:pt x="20574" y="120733"/>
                </a:lnTo>
                <a:lnTo>
                  <a:pt x="64577" y="141093"/>
                </a:lnTo>
                <a:lnTo>
                  <a:pt x="76632" y="141074"/>
                </a:lnTo>
                <a:lnTo>
                  <a:pt x="120644" y="120548"/>
                </a:lnTo>
                <a:lnTo>
                  <a:pt x="141037" y="76707"/>
                </a:lnTo>
                <a:lnTo>
                  <a:pt x="141059" y="64475"/>
                </a:lnTo>
                <a:lnTo>
                  <a:pt x="139008" y="52558"/>
                </a:lnTo>
                <a:lnTo>
                  <a:pt x="110532" y="12120"/>
                </a:lnTo>
                <a:lnTo>
                  <a:pt x="76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3316782" y="6988292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5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3051246" y="5996659"/>
            <a:ext cx="243205" cy="243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3102332" y="6022317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5" h="141604">
                <a:moveTo>
                  <a:pt x="76357" y="0"/>
                </a:moveTo>
                <a:lnTo>
                  <a:pt x="30097" y="12438"/>
                </a:lnTo>
                <a:lnTo>
                  <a:pt x="1981" y="52745"/>
                </a:lnTo>
                <a:lnTo>
                  <a:pt x="0" y="64475"/>
                </a:lnTo>
                <a:lnTo>
                  <a:pt x="0" y="76707"/>
                </a:lnTo>
                <a:lnTo>
                  <a:pt x="20574" y="120734"/>
                </a:lnTo>
                <a:lnTo>
                  <a:pt x="64577" y="141093"/>
                </a:lnTo>
                <a:lnTo>
                  <a:pt x="76633" y="141074"/>
                </a:lnTo>
                <a:lnTo>
                  <a:pt x="120644" y="120548"/>
                </a:lnTo>
                <a:lnTo>
                  <a:pt x="141037" y="76707"/>
                </a:lnTo>
                <a:lnTo>
                  <a:pt x="141060" y="64475"/>
                </a:lnTo>
                <a:lnTo>
                  <a:pt x="139008" y="52557"/>
                </a:lnTo>
                <a:lnTo>
                  <a:pt x="110532" y="12120"/>
                </a:lnTo>
                <a:lnTo>
                  <a:pt x="763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3102302" y="6022317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5" h="141604">
                <a:moveTo>
                  <a:pt x="120612" y="20480"/>
                </a:moveTo>
                <a:lnTo>
                  <a:pt x="141090" y="64474"/>
                </a:lnTo>
                <a:lnTo>
                  <a:pt x="141097" y="76533"/>
                </a:lnTo>
                <a:lnTo>
                  <a:pt x="139059" y="88452"/>
                </a:lnTo>
                <a:lnTo>
                  <a:pt x="110865" y="128748"/>
                </a:lnTo>
                <a:lnTo>
                  <a:pt x="64608" y="141094"/>
                </a:lnTo>
                <a:lnTo>
                  <a:pt x="52693" y="139068"/>
                </a:lnTo>
                <a:lnTo>
                  <a:pt x="12392" y="110914"/>
                </a:lnTo>
                <a:lnTo>
                  <a:pt x="0" y="64655"/>
                </a:lnTo>
                <a:lnTo>
                  <a:pt x="2012" y="52745"/>
                </a:lnTo>
                <a:lnTo>
                  <a:pt x="30128" y="12438"/>
                </a:lnTo>
                <a:lnTo>
                  <a:pt x="76388" y="0"/>
                </a:lnTo>
                <a:lnTo>
                  <a:pt x="88293" y="1999"/>
                </a:lnTo>
                <a:lnTo>
                  <a:pt x="99778" y="6040"/>
                </a:lnTo>
                <a:lnTo>
                  <a:pt x="110562" y="12119"/>
                </a:lnTo>
                <a:lnTo>
                  <a:pt x="120368" y="20237"/>
                </a:lnTo>
                <a:lnTo>
                  <a:pt x="120612" y="2048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563511" y="6540500"/>
            <a:ext cx="317500" cy="1891664"/>
          </a:xfrm>
          <a:custGeom>
            <a:avLst/>
            <a:gdLst/>
            <a:ahLst/>
            <a:cxnLst/>
            <a:rect l="l" t="t" r="r" b="b"/>
            <a:pathLst>
              <a:path w="317500" h="1891665">
                <a:moveTo>
                  <a:pt x="0" y="1891355"/>
                </a:moveTo>
                <a:lnTo>
                  <a:pt x="45445" y="1787380"/>
                </a:lnTo>
                <a:lnTo>
                  <a:pt x="87416" y="1684514"/>
                </a:lnTo>
                <a:lnTo>
                  <a:pt x="125904" y="1582758"/>
                </a:lnTo>
                <a:lnTo>
                  <a:pt x="160900" y="1482111"/>
                </a:lnTo>
                <a:lnTo>
                  <a:pt x="192397" y="1382574"/>
                </a:lnTo>
                <a:lnTo>
                  <a:pt x="220387" y="1284146"/>
                </a:lnTo>
                <a:lnTo>
                  <a:pt x="244861" y="1186828"/>
                </a:lnTo>
                <a:lnTo>
                  <a:pt x="265812" y="1090619"/>
                </a:lnTo>
                <a:lnTo>
                  <a:pt x="283232" y="995520"/>
                </a:lnTo>
                <a:lnTo>
                  <a:pt x="297112" y="901530"/>
                </a:lnTo>
                <a:lnTo>
                  <a:pt x="307444" y="808650"/>
                </a:lnTo>
                <a:lnTo>
                  <a:pt x="314221" y="716880"/>
                </a:lnTo>
                <a:lnTo>
                  <a:pt x="317435" y="626219"/>
                </a:lnTo>
                <a:lnTo>
                  <a:pt x="317076" y="536667"/>
                </a:lnTo>
                <a:lnTo>
                  <a:pt x="313138" y="448225"/>
                </a:lnTo>
                <a:lnTo>
                  <a:pt x="305612" y="360892"/>
                </a:lnTo>
                <a:lnTo>
                  <a:pt x="294490" y="274669"/>
                </a:lnTo>
                <a:lnTo>
                  <a:pt x="279765" y="189556"/>
                </a:lnTo>
                <a:lnTo>
                  <a:pt x="261427" y="105552"/>
                </a:lnTo>
                <a:lnTo>
                  <a:pt x="239470" y="22657"/>
                </a:lnTo>
                <a:lnTo>
                  <a:pt x="226770" y="0"/>
                </a:lnTo>
              </a:path>
            </a:pathLst>
          </a:custGeom>
          <a:ln w="3809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716864" y="6399617"/>
            <a:ext cx="159385" cy="186055"/>
          </a:xfrm>
          <a:custGeom>
            <a:avLst/>
            <a:gdLst/>
            <a:ahLst/>
            <a:cxnLst/>
            <a:rect l="l" t="t" r="r" b="b"/>
            <a:pathLst>
              <a:path w="159385" h="186054">
                <a:moveTo>
                  <a:pt x="26186" y="0"/>
                </a:moveTo>
                <a:lnTo>
                  <a:pt x="0" y="185588"/>
                </a:lnTo>
                <a:lnTo>
                  <a:pt x="158945" y="132302"/>
                </a:lnTo>
                <a:lnTo>
                  <a:pt x="261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14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dataset types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2790031" y="2387263"/>
            <a:ext cx="11760200" cy="3263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40406" y="5572856"/>
            <a:ext cx="2329606" cy="35407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75052" y="5686987"/>
            <a:ext cx="2484714" cy="23422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89078" y="5546539"/>
            <a:ext cx="2329606" cy="16128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89389" y="5598348"/>
            <a:ext cx="1962442" cy="3043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889331" y="2387263"/>
            <a:ext cx="4876800" cy="6985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889331" y="5546539"/>
            <a:ext cx="4876800" cy="3826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6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871" y="0"/>
            <a:ext cx="8874520" cy="97536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www.vislies.org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76797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dataset types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2790031" y="2387263"/>
            <a:ext cx="11760200" cy="3263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40406" y="5572856"/>
            <a:ext cx="2329606" cy="35407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75052" y="5686987"/>
            <a:ext cx="2484714" cy="23422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89078" y="5546539"/>
            <a:ext cx="2329606" cy="16128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89389" y="5598348"/>
            <a:ext cx="1962442" cy="3043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889331" y="2387263"/>
            <a:ext cx="4876800" cy="6985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889331" y="5546539"/>
            <a:ext cx="4876800" cy="3826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bject 9"/>
          <p:cNvSpPr txBox="1"/>
          <p:nvPr/>
        </p:nvSpPr>
        <p:spPr>
          <a:xfrm>
            <a:off x="11790009" y="2378075"/>
            <a:ext cx="661720" cy="15843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/>
            <a:r>
              <a:rPr sz="4300" dirty="0">
                <a:solidFill>
                  <a:srgbClr val="53585F"/>
                </a:solidFill>
                <a:latin typeface="Gill Sans MT" panose="020B0502020104020203" pitchFamily="34" charset="0"/>
                <a:cs typeface="Lucida Sans"/>
              </a:rPr>
              <a:t>sc</a:t>
            </a:r>
            <a:r>
              <a:rPr sz="4300" spc="-30" dirty="0">
                <a:solidFill>
                  <a:srgbClr val="53585F"/>
                </a:solidFill>
                <a:latin typeface="Gill Sans MT" panose="020B0502020104020203" pitchFamily="34" charset="0"/>
                <a:cs typeface="Lucida Sans"/>
              </a:rPr>
              <a:t>a</a:t>
            </a:r>
            <a:r>
              <a:rPr sz="4300" dirty="0">
                <a:solidFill>
                  <a:srgbClr val="53585F"/>
                </a:solidFill>
                <a:latin typeface="Gill Sans MT" panose="020B0502020104020203" pitchFamily="34" charset="0"/>
                <a:cs typeface="Lucida Sans"/>
              </a:rPr>
              <a:t>lar</a:t>
            </a:r>
            <a:endParaRPr sz="4300" dirty="0">
              <a:latin typeface="Gill Sans MT" panose="020B0502020104020203" pitchFamily="34" charset="0"/>
              <a:cs typeface="Lucida Sans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11790009" y="5105400"/>
            <a:ext cx="661720" cy="17132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/>
            <a:r>
              <a:rPr sz="4300" spc="-20" dirty="0">
                <a:solidFill>
                  <a:srgbClr val="53585F"/>
                </a:solidFill>
                <a:latin typeface="Gill Sans MT" panose="020B0502020104020203" pitchFamily="34" charset="0"/>
                <a:cs typeface="Lucida Sans"/>
              </a:rPr>
              <a:t>v</a:t>
            </a:r>
            <a:r>
              <a:rPr sz="4300" dirty="0">
                <a:solidFill>
                  <a:srgbClr val="53585F"/>
                </a:solidFill>
                <a:latin typeface="Gill Sans MT" panose="020B0502020104020203" pitchFamily="34" charset="0"/>
                <a:cs typeface="Lucida Sans"/>
              </a:rPr>
              <a:t>ect</a:t>
            </a:r>
            <a:r>
              <a:rPr sz="4300" spc="-20" dirty="0">
                <a:solidFill>
                  <a:srgbClr val="53585F"/>
                </a:solidFill>
                <a:latin typeface="Gill Sans MT" panose="020B0502020104020203" pitchFamily="34" charset="0"/>
                <a:cs typeface="Lucida Sans"/>
              </a:rPr>
              <a:t>o</a:t>
            </a:r>
            <a:r>
              <a:rPr sz="4300" dirty="0">
                <a:solidFill>
                  <a:srgbClr val="53585F"/>
                </a:solidFill>
                <a:latin typeface="Gill Sans MT" panose="020B0502020104020203" pitchFamily="34" charset="0"/>
                <a:cs typeface="Lucida Sans"/>
              </a:rPr>
              <a:t>r</a:t>
            </a:r>
            <a:endParaRPr sz="4300" dirty="0">
              <a:latin typeface="Gill Sans MT" panose="020B0502020104020203" pitchFamily="34" charset="0"/>
              <a:cs typeface="Lucida Sans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12340431" y="304800"/>
            <a:ext cx="2832100" cy="9144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/>
          <p:cNvSpPr txBox="1"/>
          <p:nvPr/>
        </p:nvSpPr>
        <p:spPr>
          <a:xfrm>
            <a:off x="11790009" y="7719604"/>
            <a:ext cx="661720" cy="17348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/>
            <a:r>
              <a:rPr sz="4300" dirty="0">
                <a:solidFill>
                  <a:srgbClr val="53585F"/>
                </a:solidFill>
                <a:latin typeface="Gill Sans MT" panose="020B0502020104020203" pitchFamily="34" charset="0"/>
                <a:cs typeface="Lucida Sans"/>
              </a:rPr>
              <a:t>tens</a:t>
            </a:r>
            <a:r>
              <a:rPr sz="4300" spc="-20" dirty="0">
                <a:solidFill>
                  <a:srgbClr val="53585F"/>
                </a:solidFill>
                <a:latin typeface="Gill Sans MT" panose="020B0502020104020203" pitchFamily="34" charset="0"/>
                <a:cs typeface="Lucida Sans"/>
              </a:rPr>
              <a:t>o</a:t>
            </a:r>
            <a:r>
              <a:rPr sz="4300" dirty="0">
                <a:solidFill>
                  <a:srgbClr val="53585F"/>
                </a:solidFill>
                <a:latin typeface="Gill Sans MT" panose="020B0502020104020203" pitchFamily="34" charset="0"/>
                <a:cs typeface="Lucida Sans"/>
              </a:rPr>
              <a:t>r</a:t>
            </a:r>
            <a:endParaRPr sz="4300" dirty="0">
              <a:latin typeface="Gill Sans MT" panose="020B0502020104020203" pitchFamily="34" charset="0"/>
              <a:cs typeface="Lucida 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790009" y="3971589"/>
            <a:ext cx="3890522" cy="55534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0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dataset types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2790031" y="2387263"/>
            <a:ext cx="11760200" cy="3263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40406" y="5572856"/>
            <a:ext cx="2329606" cy="35407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75052" y="5686987"/>
            <a:ext cx="2484714" cy="23422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89078" y="5546539"/>
            <a:ext cx="2329606" cy="16128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89389" y="5598348"/>
            <a:ext cx="1962442" cy="3043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889331" y="2387263"/>
            <a:ext cx="4876800" cy="6985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889331" y="5546539"/>
            <a:ext cx="4876800" cy="3826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bject 9"/>
          <p:cNvSpPr txBox="1"/>
          <p:nvPr/>
        </p:nvSpPr>
        <p:spPr>
          <a:xfrm>
            <a:off x="11790009" y="2378075"/>
            <a:ext cx="661720" cy="15843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/>
            <a:r>
              <a:rPr sz="4300" dirty="0">
                <a:solidFill>
                  <a:srgbClr val="53585F"/>
                </a:solidFill>
                <a:latin typeface="Gill Sans MT" panose="020B0502020104020203" pitchFamily="34" charset="0"/>
                <a:cs typeface="Lucida Sans"/>
              </a:rPr>
              <a:t>sc</a:t>
            </a:r>
            <a:r>
              <a:rPr sz="4300" spc="-30" dirty="0">
                <a:solidFill>
                  <a:srgbClr val="53585F"/>
                </a:solidFill>
                <a:latin typeface="Gill Sans MT" panose="020B0502020104020203" pitchFamily="34" charset="0"/>
                <a:cs typeface="Lucida Sans"/>
              </a:rPr>
              <a:t>a</a:t>
            </a:r>
            <a:r>
              <a:rPr sz="4300" dirty="0">
                <a:solidFill>
                  <a:srgbClr val="53585F"/>
                </a:solidFill>
                <a:latin typeface="Gill Sans MT" panose="020B0502020104020203" pitchFamily="34" charset="0"/>
                <a:cs typeface="Lucida Sans"/>
              </a:rPr>
              <a:t>lar</a:t>
            </a:r>
            <a:endParaRPr sz="4300" dirty="0">
              <a:latin typeface="Gill Sans MT" panose="020B0502020104020203" pitchFamily="34" charset="0"/>
              <a:cs typeface="Lucida Sans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11790009" y="5105400"/>
            <a:ext cx="661720" cy="17132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/>
            <a:r>
              <a:rPr sz="4300" spc="-20" dirty="0">
                <a:solidFill>
                  <a:srgbClr val="53585F"/>
                </a:solidFill>
                <a:latin typeface="Gill Sans MT" panose="020B0502020104020203" pitchFamily="34" charset="0"/>
                <a:cs typeface="Lucida Sans"/>
              </a:rPr>
              <a:t>v</a:t>
            </a:r>
            <a:r>
              <a:rPr sz="4300" dirty="0">
                <a:solidFill>
                  <a:srgbClr val="53585F"/>
                </a:solidFill>
                <a:latin typeface="Gill Sans MT" panose="020B0502020104020203" pitchFamily="34" charset="0"/>
                <a:cs typeface="Lucida Sans"/>
              </a:rPr>
              <a:t>ect</a:t>
            </a:r>
            <a:r>
              <a:rPr sz="4300" spc="-20" dirty="0">
                <a:solidFill>
                  <a:srgbClr val="53585F"/>
                </a:solidFill>
                <a:latin typeface="Gill Sans MT" panose="020B0502020104020203" pitchFamily="34" charset="0"/>
                <a:cs typeface="Lucida Sans"/>
              </a:rPr>
              <a:t>o</a:t>
            </a:r>
            <a:r>
              <a:rPr sz="4300" dirty="0">
                <a:solidFill>
                  <a:srgbClr val="53585F"/>
                </a:solidFill>
                <a:latin typeface="Gill Sans MT" panose="020B0502020104020203" pitchFamily="34" charset="0"/>
                <a:cs typeface="Lucida Sans"/>
              </a:rPr>
              <a:t>r</a:t>
            </a:r>
            <a:endParaRPr sz="4300" dirty="0">
              <a:latin typeface="Gill Sans MT" panose="020B0502020104020203" pitchFamily="34" charset="0"/>
              <a:cs typeface="Lucida Sans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12340431" y="304800"/>
            <a:ext cx="2832100" cy="9144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/>
          <p:cNvSpPr txBox="1"/>
          <p:nvPr/>
        </p:nvSpPr>
        <p:spPr>
          <a:xfrm>
            <a:off x="11790009" y="7719604"/>
            <a:ext cx="661720" cy="17348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/>
            <a:r>
              <a:rPr sz="4300" dirty="0">
                <a:solidFill>
                  <a:srgbClr val="53585F"/>
                </a:solidFill>
                <a:latin typeface="Gill Sans MT" panose="020B0502020104020203" pitchFamily="34" charset="0"/>
                <a:cs typeface="Lucida Sans"/>
              </a:rPr>
              <a:t>tens</a:t>
            </a:r>
            <a:r>
              <a:rPr sz="4300" spc="-20" dirty="0">
                <a:solidFill>
                  <a:srgbClr val="53585F"/>
                </a:solidFill>
                <a:latin typeface="Gill Sans MT" panose="020B0502020104020203" pitchFamily="34" charset="0"/>
                <a:cs typeface="Lucida Sans"/>
              </a:rPr>
              <a:t>o</a:t>
            </a:r>
            <a:r>
              <a:rPr sz="4300" dirty="0">
                <a:solidFill>
                  <a:srgbClr val="53585F"/>
                </a:solidFill>
                <a:latin typeface="Gill Sans MT" panose="020B0502020104020203" pitchFamily="34" charset="0"/>
                <a:cs typeface="Lucida Sans"/>
              </a:rPr>
              <a:t>r</a:t>
            </a:r>
            <a:endParaRPr sz="4300" dirty="0">
              <a:latin typeface="Gill Sans MT" panose="020B0502020104020203" pitchFamily="34" charset="0"/>
              <a:cs typeface="Lucida 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790009" y="6794161"/>
            <a:ext cx="3890522" cy="2730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55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dataset types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2790031" y="2387263"/>
            <a:ext cx="11760200" cy="3263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40406" y="5572856"/>
            <a:ext cx="2329606" cy="35407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75052" y="5686987"/>
            <a:ext cx="2484714" cy="23422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89078" y="5546539"/>
            <a:ext cx="2329606" cy="16128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89389" y="5598348"/>
            <a:ext cx="1962442" cy="3043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889331" y="2387263"/>
            <a:ext cx="4876800" cy="6985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889331" y="5546539"/>
            <a:ext cx="4876800" cy="3826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bject 9"/>
          <p:cNvSpPr txBox="1"/>
          <p:nvPr/>
        </p:nvSpPr>
        <p:spPr>
          <a:xfrm>
            <a:off x="11790009" y="2378075"/>
            <a:ext cx="661720" cy="15843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/>
            <a:r>
              <a:rPr sz="4300" dirty="0">
                <a:solidFill>
                  <a:srgbClr val="53585F"/>
                </a:solidFill>
                <a:latin typeface="Gill Sans MT" panose="020B0502020104020203" pitchFamily="34" charset="0"/>
                <a:cs typeface="Lucida Sans"/>
              </a:rPr>
              <a:t>sc</a:t>
            </a:r>
            <a:r>
              <a:rPr sz="4300" spc="-30" dirty="0">
                <a:solidFill>
                  <a:srgbClr val="53585F"/>
                </a:solidFill>
                <a:latin typeface="Gill Sans MT" panose="020B0502020104020203" pitchFamily="34" charset="0"/>
                <a:cs typeface="Lucida Sans"/>
              </a:rPr>
              <a:t>a</a:t>
            </a:r>
            <a:r>
              <a:rPr sz="4300" dirty="0">
                <a:solidFill>
                  <a:srgbClr val="53585F"/>
                </a:solidFill>
                <a:latin typeface="Gill Sans MT" panose="020B0502020104020203" pitchFamily="34" charset="0"/>
                <a:cs typeface="Lucida Sans"/>
              </a:rPr>
              <a:t>lar</a:t>
            </a:r>
            <a:endParaRPr sz="4300" dirty="0">
              <a:latin typeface="Gill Sans MT" panose="020B0502020104020203" pitchFamily="34" charset="0"/>
              <a:cs typeface="Lucida Sans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11790009" y="5105400"/>
            <a:ext cx="661720" cy="17132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/>
            <a:r>
              <a:rPr sz="4300" spc="-20" dirty="0">
                <a:solidFill>
                  <a:srgbClr val="53585F"/>
                </a:solidFill>
                <a:latin typeface="Gill Sans MT" panose="020B0502020104020203" pitchFamily="34" charset="0"/>
                <a:cs typeface="Lucida Sans"/>
              </a:rPr>
              <a:t>v</a:t>
            </a:r>
            <a:r>
              <a:rPr sz="4300" dirty="0">
                <a:solidFill>
                  <a:srgbClr val="53585F"/>
                </a:solidFill>
                <a:latin typeface="Gill Sans MT" panose="020B0502020104020203" pitchFamily="34" charset="0"/>
                <a:cs typeface="Lucida Sans"/>
              </a:rPr>
              <a:t>ect</a:t>
            </a:r>
            <a:r>
              <a:rPr sz="4300" spc="-20" dirty="0">
                <a:solidFill>
                  <a:srgbClr val="53585F"/>
                </a:solidFill>
                <a:latin typeface="Gill Sans MT" panose="020B0502020104020203" pitchFamily="34" charset="0"/>
                <a:cs typeface="Lucida Sans"/>
              </a:rPr>
              <a:t>o</a:t>
            </a:r>
            <a:r>
              <a:rPr sz="4300" dirty="0">
                <a:solidFill>
                  <a:srgbClr val="53585F"/>
                </a:solidFill>
                <a:latin typeface="Gill Sans MT" panose="020B0502020104020203" pitchFamily="34" charset="0"/>
                <a:cs typeface="Lucida Sans"/>
              </a:rPr>
              <a:t>r</a:t>
            </a:r>
            <a:endParaRPr sz="4300" dirty="0">
              <a:latin typeface="Gill Sans MT" panose="020B0502020104020203" pitchFamily="34" charset="0"/>
              <a:cs typeface="Lucida Sans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12340431" y="304800"/>
            <a:ext cx="2832100" cy="9144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/>
          <p:cNvSpPr txBox="1"/>
          <p:nvPr/>
        </p:nvSpPr>
        <p:spPr>
          <a:xfrm>
            <a:off x="11790009" y="7719604"/>
            <a:ext cx="661720" cy="17348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/>
            <a:r>
              <a:rPr sz="4300" dirty="0">
                <a:solidFill>
                  <a:srgbClr val="53585F"/>
                </a:solidFill>
                <a:latin typeface="Gill Sans MT" panose="020B0502020104020203" pitchFamily="34" charset="0"/>
                <a:cs typeface="Lucida Sans"/>
              </a:rPr>
              <a:t>tens</a:t>
            </a:r>
            <a:r>
              <a:rPr sz="4300" spc="-20" dirty="0">
                <a:solidFill>
                  <a:srgbClr val="53585F"/>
                </a:solidFill>
                <a:latin typeface="Gill Sans MT" panose="020B0502020104020203" pitchFamily="34" charset="0"/>
                <a:cs typeface="Lucida Sans"/>
              </a:rPr>
              <a:t>o</a:t>
            </a:r>
            <a:r>
              <a:rPr sz="4300" dirty="0">
                <a:solidFill>
                  <a:srgbClr val="53585F"/>
                </a:solidFill>
                <a:latin typeface="Gill Sans MT" panose="020B0502020104020203" pitchFamily="34" charset="0"/>
                <a:cs typeface="Lucida Sans"/>
              </a:rPr>
              <a:t>r</a:t>
            </a:r>
            <a:endParaRPr sz="4300" dirty="0">
              <a:latin typeface="Gill Sans MT" panose="020B0502020104020203" pitchFamily="34" charset="0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63646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dataset types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2790031" y="2387263"/>
            <a:ext cx="11760200" cy="3263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40406" y="5572856"/>
            <a:ext cx="2329606" cy="35407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75052" y="5686987"/>
            <a:ext cx="2484714" cy="23422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89078" y="5546539"/>
            <a:ext cx="2329606" cy="16128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89389" y="5598348"/>
            <a:ext cx="1962442" cy="3043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2147995" y="2387263"/>
            <a:ext cx="2618135" cy="6985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147995" y="5546539"/>
            <a:ext cx="2618136" cy="3826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26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2131" y="1063370"/>
            <a:ext cx="6201737" cy="53235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93494" y="0"/>
            <a:ext cx="6179037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832536" y="3864437"/>
            <a:ext cx="2547882" cy="159482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674429" y="3324687"/>
            <a:ext cx="309875" cy="213457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380416" y="3324687"/>
            <a:ext cx="1295400" cy="539750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  <a:effectLst>
            <a:glow rad="101600">
              <a:schemeClr val="bg2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bject 9"/>
          <p:cNvSpPr/>
          <p:nvPr/>
        </p:nvSpPr>
        <p:spPr>
          <a:xfrm>
            <a:off x="4071874" y="5459259"/>
            <a:ext cx="4141057" cy="21033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 w="38100"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9645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dataset types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2790031" y="2387263"/>
            <a:ext cx="11760200" cy="3263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40406" y="5572856"/>
            <a:ext cx="2329606" cy="35407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75052" y="5686987"/>
            <a:ext cx="2484714" cy="23422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89078" y="5546539"/>
            <a:ext cx="2329606" cy="16128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89389" y="5598348"/>
            <a:ext cx="1962442" cy="3043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9976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3439928" y="4343400"/>
            <a:ext cx="3668102" cy="909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22326" y="5453626"/>
            <a:ext cx="4571405" cy="5783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87276" y="5157607"/>
            <a:ext cx="2104017" cy="13030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94271" y="6408795"/>
            <a:ext cx="3397022" cy="5254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83094" y="4243207"/>
            <a:ext cx="2992037" cy="1168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65420" y="5181597"/>
            <a:ext cx="1620155" cy="17235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attribute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42218" y="3135177"/>
            <a:ext cx="12626762" cy="1723549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2400" b="1" dirty="0">
                <a:latin typeface="Gill Sans MT" panose="020B0502020104020203" pitchFamily="34" charset="0"/>
              </a:rPr>
              <a:t>Categorical</a:t>
            </a:r>
          </a:p>
          <a:p>
            <a:pPr algn="r"/>
            <a:r>
              <a:rPr lang="en-US" dirty="0">
                <a:latin typeface="Gill Sans MT" panose="020B0502020104020203" pitchFamily="34" charset="0"/>
              </a:rPr>
              <a:t>no implicit ordering</a:t>
            </a: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pPr algn="r"/>
            <a:endParaRPr lang="en-US" sz="2400" dirty="0">
              <a:latin typeface="Gill Sans MT" panose="020B0502020104020203" pitchFamily="34" charset="0"/>
            </a:endParaRPr>
          </a:p>
          <a:p>
            <a:pPr algn="r">
              <a:spcBef>
                <a:spcPts val="1200"/>
              </a:spcBef>
            </a:pPr>
            <a:r>
              <a:rPr lang="en-US" sz="2000" i="1" u="sng" dirty="0">
                <a:latin typeface="Gill Sans MT" panose="020B0502020104020203" pitchFamily="34" charset="0"/>
              </a:rPr>
              <a:t>Ordinal</a:t>
            </a:r>
            <a:endParaRPr lang="en-US" i="1" u="sng" dirty="0">
              <a:latin typeface="Gill Sans MT" panose="020B0502020104020203" pitchFamily="34" charset="0"/>
            </a:endParaRP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r>
              <a:rPr lang="en-US" sz="2400" b="1" dirty="0">
                <a:latin typeface="Gill Sans MT" panose="020B0502020104020203" pitchFamily="34" charset="0"/>
              </a:rPr>
              <a:t>Ordered</a:t>
            </a:r>
          </a:p>
          <a:p>
            <a:pPr algn="r">
              <a:spcBef>
                <a:spcPts val="1200"/>
              </a:spcBef>
            </a:pPr>
            <a:r>
              <a:rPr lang="en-US" sz="2000" i="1" u="sng" dirty="0">
                <a:latin typeface="Gill Sans MT" panose="020B0502020104020203" pitchFamily="34" charset="0"/>
              </a:rPr>
              <a:t>Quantitative</a:t>
            </a:r>
            <a:endParaRPr lang="en-US" i="1" u="sng" dirty="0">
              <a:latin typeface="Gill Sans MT" panose="020B0502020104020203" pitchFamily="34" charset="0"/>
            </a:endParaRPr>
          </a:p>
          <a:p>
            <a:pPr algn="r">
              <a:spcBef>
                <a:spcPts val="600"/>
              </a:spcBef>
            </a:pPr>
            <a:r>
              <a:rPr lang="en-US" dirty="0">
                <a:latin typeface="Gill Sans MT" panose="020B0502020104020203" pitchFamily="34" charset="0"/>
              </a:rPr>
              <a:t>meaningful magnitude </a:t>
            </a:r>
          </a:p>
          <a:p>
            <a:pPr algn="r"/>
            <a:r>
              <a:rPr lang="en-US" dirty="0">
                <a:latin typeface="Gill Sans MT" panose="020B0502020104020203" pitchFamily="34" charset="0"/>
              </a:rPr>
              <a:t>(can do arithmetic)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83531" y="4243207"/>
            <a:ext cx="14630400" cy="3681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719" y="3048001"/>
            <a:ext cx="7586612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92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3439928" y="4343400"/>
            <a:ext cx="3668102" cy="909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22326" y="5453626"/>
            <a:ext cx="4571405" cy="5783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87276" y="5157607"/>
            <a:ext cx="2104017" cy="13030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94271" y="6408795"/>
            <a:ext cx="3397022" cy="5254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83094" y="4243207"/>
            <a:ext cx="2992037" cy="1168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65420" y="5181597"/>
            <a:ext cx="1620155" cy="17235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attribute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42218" y="3135177"/>
            <a:ext cx="12626762" cy="1723549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2400" b="1" dirty="0">
                <a:latin typeface="Gill Sans MT" panose="020B0502020104020203" pitchFamily="34" charset="0"/>
              </a:rPr>
              <a:t>Categorical</a:t>
            </a:r>
          </a:p>
          <a:p>
            <a:pPr algn="r"/>
            <a:r>
              <a:rPr lang="en-US" dirty="0">
                <a:latin typeface="Gill Sans MT" panose="020B0502020104020203" pitchFamily="34" charset="0"/>
              </a:rPr>
              <a:t>no implicit ordering</a:t>
            </a: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pPr algn="r"/>
            <a:endParaRPr lang="en-US" sz="2400" dirty="0">
              <a:latin typeface="Gill Sans MT" panose="020B0502020104020203" pitchFamily="34" charset="0"/>
            </a:endParaRPr>
          </a:p>
          <a:p>
            <a:pPr algn="r">
              <a:spcBef>
                <a:spcPts val="1200"/>
              </a:spcBef>
            </a:pPr>
            <a:r>
              <a:rPr lang="en-US" sz="2000" i="1" u="sng" dirty="0">
                <a:latin typeface="Gill Sans MT" panose="020B0502020104020203" pitchFamily="34" charset="0"/>
              </a:rPr>
              <a:t>Ordinal</a:t>
            </a:r>
            <a:endParaRPr lang="en-US" i="1" u="sng" dirty="0">
              <a:latin typeface="Gill Sans MT" panose="020B0502020104020203" pitchFamily="34" charset="0"/>
            </a:endParaRP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r>
              <a:rPr lang="en-US" sz="2400" b="1" dirty="0">
                <a:latin typeface="Gill Sans MT" panose="020B0502020104020203" pitchFamily="34" charset="0"/>
              </a:rPr>
              <a:t>Ordered</a:t>
            </a:r>
          </a:p>
          <a:p>
            <a:pPr algn="r">
              <a:spcBef>
                <a:spcPts val="1200"/>
              </a:spcBef>
            </a:pPr>
            <a:r>
              <a:rPr lang="en-US" sz="2000" i="1" u="sng" dirty="0">
                <a:latin typeface="Gill Sans MT" panose="020B0502020104020203" pitchFamily="34" charset="0"/>
              </a:rPr>
              <a:t>Quantitative</a:t>
            </a:r>
            <a:endParaRPr lang="en-US" i="1" u="sng" dirty="0">
              <a:latin typeface="Gill Sans MT" panose="020B0502020104020203" pitchFamily="34" charset="0"/>
            </a:endParaRPr>
          </a:p>
          <a:p>
            <a:pPr algn="r">
              <a:spcBef>
                <a:spcPts val="600"/>
              </a:spcBef>
            </a:pPr>
            <a:r>
              <a:rPr lang="en-US" dirty="0">
                <a:latin typeface="Gill Sans MT" panose="020B0502020104020203" pitchFamily="34" charset="0"/>
              </a:rPr>
              <a:t>meaningful magnitude </a:t>
            </a:r>
          </a:p>
          <a:p>
            <a:pPr algn="r"/>
            <a:r>
              <a:rPr lang="en-US" dirty="0">
                <a:latin typeface="Gill Sans MT" panose="020B0502020104020203" pitchFamily="34" charset="0"/>
              </a:rPr>
              <a:t>(can do arithmetic)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08029" y="4243207"/>
            <a:ext cx="9105901" cy="3681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719" y="3048001"/>
            <a:ext cx="7586612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61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3439928" y="4343400"/>
            <a:ext cx="3668102" cy="909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22326" y="5453626"/>
            <a:ext cx="4571405" cy="5783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87276" y="5157607"/>
            <a:ext cx="2104017" cy="13030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94271" y="6408795"/>
            <a:ext cx="3397022" cy="5254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83094" y="4243207"/>
            <a:ext cx="2992037" cy="1168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65420" y="5181597"/>
            <a:ext cx="1620155" cy="17235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attribute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42218" y="3135177"/>
            <a:ext cx="12626762" cy="1723549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2400" b="1" dirty="0">
                <a:latin typeface="Gill Sans MT" panose="020B0502020104020203" pitchFamily="34" charset="0"/>
              </a:rPr>
              <a:t>Categorical</a:t>
            </a:r>
          </a:p>
          <a:p>
            <a:pPr algn="r"/>
            <a:r>
              <a:rPr lang="en-US" dirty="0">
                <a:latin typeface="Gill Sans MT" panose="020B0502020104020203" pitchFamily="34" charset="0"/>
              </a:rPr>
              <a:t>no implicit ordering</a:t>
            </a: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pPr algn="r"/>
            <a:endParaRPr lang="en-US" sz="2400" dirty="0">
              <a:latin typeface="Gill Sans MT" panose="020B0502020104020203" pitchFamily="34" charset="0"/>
            </a:endParaRPr>
          </a:p>
          <a:p>
            <a:pPr algn="r">
              <a:spcBef>
                <a:spcPts val="1200"/>
              </a:spcBef>
            </a:pPr>
            <a:r>
              <a:rPr lang="en-US" sz="2000" i="1" u="sng" dirty="0">
                <a:latin typeface="Gill Sans MT" panose="020B0502020104020203" pitchFamily="34" charset="0"/>
              </a:rPr>
              <a:t>Ordinal</a:t>
            </a:r>
            <a:endParaRPr lang="en-US" i="1" u="sng" dirty="0">
              <a:latin typeface="Gill Sans MT" panose="020B0502020104020203" pitchFamily="34" charset="0"/>
            </a:endParaRP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r>
              <a:rPr lang="en-US" sz="2400" b="1" dirty="0">
                <a:latin typeface="Gill Sans MT" panose="020B0502020104020203" pitchFamily="34" charset="0"/>
              </a:rPr>
              <a:t>Ordered</a:t>
            </a:r>
          </a:p>
          <a:p>
            <a:pPr algn="r">
              <a:spcBef>
                <a:spcPts val="1200"/>
              </a:spcBef>
            </a:pPr>
            <a:r>
              <a:rPr lang="en-US" sz="2000" i="1" u="sng" dirty="0">
                <a:latin typeface="Gill Sans MT" panose="020B0502020104020203" pitchFamily="34" charset="0"/>
              </a:rPr>
              <a:t>Quantitative</a:t>
            </a:r>
            <a:endParaRPr lang="en-US" i="1" u="sng" dirty="0">
              <a:latin typeface="Gill Sans MT" panose="020B0502020104020203" pitchFamily="34" charset="0"/>
            </a:endParaRPr>
          </a:p>
          <a:p>
            <a:pPr algn="r">
              <a:spcBef>
                <a:spcPts val="600"/>
              </a:spcBef>
            </a:pPr>
            <a:r>
              <a:rPr lang="en-US" dirty="0">
                <a:latin typeface="Gill Sans MT" panose="020B0502020104020203" pitchFamily="34" charset="0"/>
              </a:rPr>
              <a:t>meaningful magnitude </a:t>
            </a:r>
          </a:p>
          <a:p>
            <a:pPr algn="r"/>
            <a:r>
              <a:rPr lang="en-US" dirty="0">
                <a:latin typeface="Gill Sans MT" panose="020B0502020104020203" pitchFamily="34" charset="0"/>
              </a:rPr>
              <a:t>(can do arithmetic)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08029" y="4038601"/>
            <a:ext cx="9105901" cy="388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48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3439928" y="4343400"/>
            <a:ext cx="3668102" cy="909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22326" y="5453626"/>
            <a:ext cx="4571405" cy="5783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87276" y="5157607"/>
            <a:ext cx="2104017" cy="13030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94271" y="6408795"/>
            <a:ext cx="3397022" cy="5254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83094" y="4243207"/>
            <a:ext cx="2992037" cy="1168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65420" y="5181597"/>
            <a:ext cx="1620155" cy="17235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attribute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42218" y="3135177"/>
            <a:ext cx="12626762" cy="1723549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2400" b="1" dirty="0">
                <a:latin typeface="Gill Sans MT" panose="020B0502020104020203" pitchFamily="34" charset="0"/>
              </a:rPr>
              <a:t>Categorical</a:t>
            </a:r>
          </a:p>
          <a:p>
            <a:pPr algn="r"/>
            <a:r>
              <a:rPr lang="en-US" dirty="0">
                <a:latin typeface="Gill Sans MT" panose="020B0502020104020203" pitchFamily="34" charset="0"/>
              </a:rPr>
              <a:t>no implicit ordering</a:t>
            </a: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pPr algn="r"/>
            <a:endParaRPr lang="en-US" sz="2400" dirty="0">
              <a:latin typeface="Gill Sans MT" panose="020B0502020104020203" pitchFamily="34" charset="0"/>
            </a:endParaRPr>
          </a:p>
          <a:p>
            <a:pPr algn="r">
              <a:spcBef>
                <a:spcPts val="1200"/>
              </a:spcBef>
            </a:pPr>
            <a:r>
              <a:rPr lang="en-US" sz="2000" i="1" u="sng" dirty="0">
                <a:latin typeface="Gill Sans MT" panose="020B0502020104020203" pitchFamily="34" charset="0"/>
              </a:rPr>
              <a:t>Ordinal</a:t>
            </a:r>
            <a:endParaRPr lang="en-US" i="1" u="sng" dirty="0">
              <a:latin typeface="Gill Sans MT" panose="020B0502020104020203" pitchFamily="34" charset="0"/>
            </a:endParaRP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r>
              <a:rPr lang="en-US" sz="2400" b="1" dirty="0">
                <a:latin typeface="Gill Sans MT" panose="020B0502020104020203" pitchFamily="34" charset="0"/>
              </a:rPr>
              <a:t>Ordered</a:t>
            </a:r>
          </a:p>
          <a:p>
            <a:pPr algn="r">
              <a:spcBef>
                <a:spcPts val="1200"/>
              </a:spcBef>
            </a:pPr>
            <a:r>
              <a:rPr lang="en-US" sz="2000" i="1" u="sng" dirty="0">
                <a:latin typeface="Gill Sans MT" panose="020B0502020104020203" pitchFamily="34" charset="0"/>
              </a:rPr>
              <a:t>Quantitative</a:t>
            </a:r>
            <a:endParaRPr lang="en-US" i="1" u="sng" dirty="0">
              <a:latin typeface="Gill Sans MT" panose="020B0502020104020203" pitchFamily="34" charset="0"/>
            </a:endParaRPr>
          </a:p>
          <a:p>
            <a:pPr algn="r">
              <a:spcBef>
                <a:spcPts val="600"/>
              </a:spcBef>
            </a:pPr>
            <a:r>
              <a:rPr lang="en-US" dirty="0">
                <a:latin typeface="Gill Sans MT" panose="020B0502020104020203" pitchFamily="34" charset="0"/>
              </a:rPr>
              <a:t>meaningful magnitude </a:t>
            </a:r>
          </a:p>
          <a:p>
            <a:pPr algn="r"/>
            <a:r>
              <a:rPr lang="en-US" dirty="0">
                <a:latin typeface="Gill Sans MT" panose="020B0502020104020203" pitchFamily="34" charset="0"/>
              </a:rPr>
              <a:t>(can do arithmetic)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08029" y="4648199"/>
            <a:ext cx="9105901" cy="3276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60430" y="4243207"/>
            <a:ext cx="4381502" cy="3833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25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www.vislies.org</a:t>
            </a:r>
            <a:r>
              <a:rPr lang="en-US" dirty="0"/>
              <a:t>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031" y="1212850"/>
            <a:ext cx="10998200" cy="732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8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3439928" y="4343400"/>
            <a:ext cx="3668102" cy="909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22326" y="5453626"/>
            <a:ext cx="4571405" cy="5783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87276" y="5157607"/>
            <a:ext cx="2104017" cy="13030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94271" y="6408795"/>
            <a:ext cx="3397022" cy="5254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83094" y="4243207"/>
            <a:ext cx="2992037" cy="1168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65420" y="5181597"/>
            <a:ext cx="1620155" cy="17235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attribute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42218" y="3135177"/>
            <a:ext cx="12626762" cy="1723549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2400" b="1" dirty="0">
                <a:latin typeface="Gill Sans MT" panose="020B0502020104020203" pitchFamily="34" charset="0"/>
              </a:rPr>
              <a:t>Categorical</a:t>
            </a:r>
          </a:p>
          <a:p>
            <a:pPr algn="r"/>
            <a:r>
              <a:rPr lang="en-US" dirty="0">
                <a:latin typeface="Gill Sans MT" panose="020B0502020104020203" pitchFamily="34" charset="0"/>
              </a:rPr>
              <a:t>no implicit ordering</a:t>
            </a: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pPr algn="r"/>
            <a:endParaRPr lang="en-US" sz="2400" dirty="0">
              <a:latin typeface="Gill Sans MT" panose="020B0502020104020203" pitchFamily="34" charset="0"/>
            </a:endParaRPr>
          </a:p>
          <a:p>
            <a:pPr algn="r">
              <a:spcBef>
                <a:spcPts val="1200"/>
              </a:spcBef>
            </a:pPr>
            <a:r>
              <a:rPr lang="en-US" sz="2000" i="1" u="sng" dirty="0">
                <a:latin typeface="Gill Sans MT" panose="020B0502020104020203" pitchFamily="34" charset="0"/>
              </a:rPr>
              <a:t>Ordinal</a:t>
            </a:r>
            <a:endParaRPr lang="en-US" i="1" u="sng" dirty="0">
              <a:latin typeface="Gill Sans MT" panose="020B0502020104020203" pitchFamily="34" charset="0"/>
            </a:endParaRP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r>
              <a:rPr lang="en-US" sz="2400" b="1" dirty="0">
                <a:latin typeface="Gill Sans MT" panose="020B0502020104020203" pitchFamily="34" charset="0"/>
              </a:rPr>
              <a:t>Ordered</a:t>
            </a:r>
          </a:p>
          <a:p>
            <a:pPr algn="r">
              <a:spcBef>
                <a:spcPts val="1200"/>
              </a:spcBef>
            </a:pPr>
            <a:r>
              <a:rPr lang="en-US" sz="2000" i="1" u="sng" dirty="0">
                <a:latin typeface="Gill Sans MT" panose="020B0502020104020203" pitchFamily="34" charset="0"/>
              </a:rPr>
              <a:t>Quantitative</a:t>
            </a:r>
            <a:endParaRPr lang="en-US" i="1" u="sng" dirty="0">
              <a:latin typeface="Gill Sans MT" panose="020B0502020104020203" pitchFamily="34" charset="0"/>
            </a:endParaRPr>
          </a:p>
          <a:p>
            <a:pPr algn="r">
              <a:spcBef>
                <a:spcPts val="600"/>
              </a:spcBef>
            </a:pPr>
            <a:r>
              <a:rPr lang="en-US" dirty="0">
                <a:latin typeface="Gill Sans MT" panose="020B0502020104020203" pitchFamily="34" charset="0"/>
              </a:rPr>
              <a:t>meaningful magnitude </a:t>
            </a:r>
          </a:p>
          <a:p>
            <a:pPr algn="r"/>
            <a:r>
              <a:rPr lang="en-US" dirty="0">
                <a:latin typeface="Gill Sans MT" panose="020B0502020104020203" pitchFamily="34" charset="0"/>
              </a:rPr>
              <a:t>(can do arithmetic)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367901" y="4648199"/>
            <a:ext cx="4846029" cy="3276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75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3439928" y="4343400"/>
            <a:ext cx="3668102" cy="909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22326" y="5453626"/>
            <a:ext cx="4571405" cy="5783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87276" y="5157607"/>
            <a:ext cx="2104017" cy="13030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94271" y="6408795"/>
            <a:ext cx="3397022" cy="5254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83094" y="4243207"/>
            <a:ext cx="2992037" cy="1168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65420" y="5181597"/>
            <a:ext cx="1620155" cy="17235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attribute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42218" y="3135177"/>
            <a:ext cx="12626762" cy="1723549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2400" b="1" dirty="0">
                <a:latin typeface="Gill Sans MT" panose="020B0502020104020203" pitchFamily="34" charset="0"/>
              </a:rPr>
              <a:t>Categorical</a:t>
            </a:r>
          </a:p>
          <a:p>
            <a:pPr algn="r"/>
            <a:r>
              <a:rPr lang="en-US" dirty="0">
                <a:latin typeface="Gill Sans MT" panose="020B0502020104020203" pitchFamily="34" charset="0"/>
              </a:rPr>
              <a:t>no implicit ordering</a:t>
            </a: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pPr algn="r"/>
            <a:endParaRPr lang="en-US" sz="2400" dirty="0">
              <a:latin typeface="Gill Sans MT" panose="020B0502020104020203" pitchFamily="34" charset="0"/>
            </a:endParaRPr>
          </a:p>
          <a:p>
            <a:pPr algn="r">
              <a:spcBef>
                <a:spcPts val="1200"/>
              </a:spcBef>
            </a:pPr>
            <a:r>
              <a:rPr lang="en-US" sz="2000" i="1" u="sng" dirty="0">
                <a:latin typeface="Gill Sans MT" panose="020B0502020104020203" pitchFamily="34" charset="0"/>
              </a:rPr>
              <a:t>Ordinal</a:t>
            </a:r>
            <a:endParaRPr lang="en-US" i="1" u="sng" dirty="0">
              <a:latin typeface="Gill Sans MT" panose="020B0502020104020203" pitchFamily="34" charset="0"/>
            </a:endParaRP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r>
              <a:rPr lang="en-US" sz="2400" b="1" dirty="0">
                <a:latin typeface="Gill Sans MT" panose="020B0502020104020203" pitchFamily="34" charset="0"/>
              </a:rPr>
              <a:t>Ordered</a:t>
            </a:r>
          </a:p>
          <a:p>
            <a:pPr algn="r">
              <a:spcBef>
                <a:spcPts val="1200"/>
              </a:spcBef>
            </a:pPr>
            <a:r>
              <a:rPr lang="en-US" sz="2000" i="1" u="sng" dirty="0">
                <a:latin typeface="Gill Sans MT" panose="020B0502020104020203" pitchFamily="34" charset="0"/>
              </a:rPr>
              <a:t>Quantitative</a:t>
            </a:r>
            <a:endParaRPr lang="en-US" i="1" u="sng" dirty="0">
              <a:latin typeface="Gill Sans MT" panose="020B0502020104020203" pitchFamily="34" charset="0"/>
            </a:endParaRPr>
          </a:p>
          <a:p>
            <a:pPr algn="r">
              <a:spcBef>
                <a:spcPts val="600"/>
              </a:spcBef>
            </a:pPr>
            <a:r>
              <a:rPr lang="en-US" dirty="0">
                <a:latin typeface="Gill Sans MT" panose="020B0502020104020203" pitchFamily="34" charset="0"/>
              </a:rPr>
              <a:t>meaningful magnitude </a:t>
            </a:r>
          </a:p>
          <a:p>
            <a:pPr algn="r"/>
            <a:r>
              <a:rPr lang="en-US" dirty="0">
                <a:latin typeface="Gill Sans MT" panose="020B0502020104020203" pitchFamily="34" charset="0"/>
              </a:rPr>
              <a:t>(can do arithmetic)</a:t>
            </a:r>
          </a:p>
        </p:txBody>
      </p:sp>
    </p:spTree>
    <p:extLst>
      <p:ext uri="{BB962C8B-B14F-4D97-AF65-F5344CB8AC3E}">
        <p14:creationId xmlns:p14="http://schemas.microsoft.com/office/powerpoint/2010/main" val="4289761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2167731" y="1"/>
            <a:ext cx="13004800" cy="9736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4"/>
          <p:cNvSpPr/>
          <p:nvPr/>
        </p:nvSpPr>
        <p:spPr>
          <a:xfrm>
            <a:off x="6447631" y="4330700"/>
            <a:ext cx="4178300" cy="2197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5"/>
          <p:cNvSpPr/>
          <p:nvPr/>
        </p:nvSpPr>
        <p:spPr>
          <a:xfrm>
            <a:off x="6701632" y="4433561"/>
            <a:ext cx="57785" cy="1855470"/>
          </a:xfrm>
          <a:custGeom>
            <a:avLst/>
            <a:gdLst/>
            <a:ahLst/>
            <a:cxnLst/>
            <a:rect l="l" t="t" r="r" b="b"/>
            <a:pathLst>
              <a:path w="57785" h="1855470">
                <a:moveTo>
                  <a:pt x="0" y="1855049"/>
                </a:moveTo>
                <a:lnTo>
                  <a:pt x="57275" y="1855049"/>
                </a:lnTo>
                <a:lnTo>
                  <a:pt x="57275" y="0"/>
                </a:lnTo>
                <a:lnTo>
                  <a:pt x="0" y="0"/>
                </a:lnTo>
                <a:lnTo>
                  <a:pt x="0" y="18550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/>
          <p:cNvSpPr txBox="1"/>
          <p:nvPr/>
        </p:nvSpPr>
        <p:spPr>
          <a:xfrm>
            <a:off x="6701631" y="4445001"/>
            <a:ext cx="3695700" cy="17568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2555">
              <a:lnSpc>
                <a:spcPts val="4570"/>
              </a:lnSpc>
            </a:pPr>
            <a:r>
              <a:rPr sz="3850" dirty="0">
                <a:solidFill>
                  <a:srgbClr val="FF2600"/>
                </a:solidFill>
                <a:latin typeface="Gill Sans MT"/>
                <a:cs typeface="Gill Sans MT"/>
              </a:rPr>
              <a:t>1</a:t>
            </a:r>
            <a:r>
              <a:rPr sz="3850" spc="5" dirty="0">
                <a:solidFill>
                  <a:srgbClr val="FF2600"/>
                </a:solidFill>
                <a:latin typeface="Gill Sans MT"/>
                <a:cs typeface="Gill Sans MT"/>
              </a:rPr>
              <a:t> </a:t>
            </a:r>
            <a:r>
              <a:rPr sz="3850" dirty="0">
                <a:solidFill>
                  <a:srgbClr val="FF2600"/>
                </a:solidFill>
                <a:latin typeface="Gill Sans MT"/>
                <a:cs typeface="Gill Sans MT"/>
              </a:rPr>
              <a:t>=</a:t>
            </a:r>
            <a:r>
              <a:rPr sz="3850" spc="5" dirty="0">
                <a:solidFill>
                  <a:srgbClr val="FF2600"/>
                </a:solidFill>
                <a:latin typeface="Gill Sans MT"/>
                <a:cs typeface="Gill Sans MT"/>
              </a:rPr>
              <a:t> </a:t>
            </a:r>
            <a:r>
              <a:rPr sz="3850" spc="-5" dirty="0">
                <a:solidFill>
                  <a:srgbClr val="FF2600"/>
                </a:solidFill>
                <a:latin typeface="Gill Sans MT"/>
                <a:cs typeface="Gill Sans MT"/>
              </a:rPr>
              <a:t>Q</a:t>
            </a:r>
            <a:r>
              <a:rPr sz="3850" dirty="0">
                <a:solidFill>
                  <a:srgbClr val="FF2600"/>
                </a:solidFill>
                <a:latin typeface="Gill Sans MT"/>
                <a:cs typeface="Gill Sans MT"/>
              </a:rPr>
              <a:t>uant</a:t>
            </a:r>
            <a:r>
              <a:rPr sz="3850" spc="-5" dirty="0">
                <a:solidFill>
                  <a:srgbClr val="FF2600"/>
                </a:solidFill>
                <a:latin typeface="Gill Sans MT"/>
                <a:cs typeface="Gill Sans MT"/>
              </a:rPr>
              <a:t>i</a:t>
            </a:r>
            <a:r>
              <a:rPr sz="3850" dirty="0">
                <a:solidFill>
                  <a:srgbClr val="FF2600"/>
                </a:solidFill>
                <a:latin typeface="Gill Sans MT"/>
                <a:cs typeface="Gill Sans MT"/>
              </a:rPr>
              <a:t>tat</a:t>
            </a:r>
            <a:r>
              <a:rPr sz="3850" spc="-5" dirty="0">
                <a:solidFill>
                  <a:srgbClr val="FF2600"/>
                </a:solidFill>
                <a:latin typeface="Gill Sans MT"/>
                <a:cs typeface="Gill Sans MT"/>
              </a:rPr>
              <a:t>i</a:t>
            </a:r>
            <a:r>
              <a:rPr sz="3850" spc="-80" dirty="0">
                <a:solidFill>
                  <a:srgbClr val="FF2600"/>
                </a:solidFill>
                <a:latin typeface="Gill Sans MT"/>
                <a:cs typeface="Gill Sans MT"/>
              </a:rPr>
              <a:t>v</a:t>
            </a:r>
            <a:r>
              <a:rPr sz="3850" dirty="0">
                <a:solidFill>
                  <a:srgbClr val="FF2600"/>
                </a:solidFill>
                <a:latin typeface="Gill Sans MT"/>
                <a:cs typeface="Gill Sans MT"/>
              </a:rPr>
              <a:t>e</a:t>
            </a:r>
            <a:endParaRPr sz="3850">
              <a:latin typeface="Gill Sans MT"/>
              <a:cs typeface="Gill Sans MT"/>
            </a:endParaRPr>
          </a:p>
          <a:p>
            <a:pPr marL="122555">
              <a:lnSpc>
                <a:spcPts val="4525"/>
              </a:lnSpc>
            </a:pPr>
            <a:r>
              <a:rPr sz="3850" dirty="0">
                <a:solidFill>
                  <a:srgbClr val="2DB212"/>
                </a:solidFill>
                <a:latin typeface="Gill Sans MT"/>
                <a:cs typeface="Gill Sans MT"/>
              </a:rPr>
              <a:t>2</a:t>
            </a:r>
            <a:r>
              <a:rPr sz="3850" spc="5" dirty="0">
                <a:solidFill>
                  <a:srgbClr val="2DB212"/>
                </a:solidFill>
                <a:latin typeface="Gill Sans MT"/>
                <a:cs typeface="Gill Sans MT"/>
              </a:rPr>
              <a:t> </a:t>
            </a:r>
            <a:r>
              <a:rPr sz="3850" dirty="0">
                <a:solidFill>
                  <a:srgbClr val="2DB212"/>
                </a:solidFill>
                <a:latin typeface="Gill Sans MT"/>
                <a:cs typeface="Gill Sans MT"/>
              </a:rPr>
              <a:t>=</a:t>
            </a:r>
            <a:r>
              <a:rPr sz="3850" spc="5" dirty="0">
                <a:solidFill>
                  <a:srgbClr val="2DB212"/>
                </a:solidFill>
                <a:latin typeface="Gill Sans MT"/>
                <a:cs typeface="Gill Sans MT"/>
              </a:rPr>
              <a:t> </a:t>
            </a:r>
            <a:r>
              <a:rPr sz="3850" dirty="0">
                <a:solidFill>
                  <a:srgbClr val="2DB212"/>
                </a:solidFill>
                <a:latin typeface="Gill Sans MT"/>
                <a:cs typeface="Gill Sans MT"/>
              </a:rPr>
              <a:t>Nom</a:t>
            </a:r>
            <a:r>
              <a:rPr sz="3850" spc="-5" dirty="0">
                <a:solidFill>
                  <a:srgbClr val="2DB212"/>
                </a:solidFill>
                <a:latin typeface="Gill Sans MT"/>
                <a:cs typeface="Gill Sans MT"/>
              </a:rPr>
              <a:t>i</a:t>
            </a:r>
            <a:r>
              <a:rPr sz="3850" dirty="0">
                <a:solidFill>
                  <a:srgbClr val="2DB212"/>
                </a:solidFill>
                <a:latin typeface="Gill Sans MT"/>
                <a:cs typeface="Gill Sans MT"/>
              </a:rPr>
              <a:t>nal</a:t>
            </a:r>
            <a:endParaRPr sz="3850">
              <a:latin typeface="Gill Sans MT"/>
              <a:cs typeface="Gill Sans MT"/>
            </a:endParaRPr>
          </a:p>
          <a:p>
            <a:pPr marL="122555">
              <a:lnSpc>
                <a:spcPts val="4570"/>
              </a:lnSpc>
            </a:pPr>
            <a:r>
              <a:rPr sz="3850" dirty="0">
                <a:solidFill>
                  <a:srgbClr val="3080EB"/>
                </a:solidFill>
                <a:latin typeface="Gill Sans MT"/>
                <a:cs typeface="Gill Sans MT"/>
              </a:rPr>
              <a:t>3</a:t>
            </a:r>
            <a:r>
              <a:rPr sz="3850" spc="5" dirty="0">
                <a:solidFill>
                  <a:srgbClr val="3080EB"/>
                </a:solidFill>
                <a:latin typeface="Gill Sans MT"/>
                <a:cs typeface="Gill Sans MT"/>
              </a:rPr>
              <a:t> </a:t>
            </a:r>
            <a:r>
              <a:rPr sz="3850" dirty="0">
                <a:solidFill>
                  <a:srgbClr val="3080EB"/>
                </a:solidFill>
                <a:latin typeface="Gill Sans MT"/>
                <a:cs typeface="Gill Sans MT"/>
              </a:rPr>
              <a:t>=</a:t>
            </a:r>
            <a:r>
              <a:rPr sz="3850" spc="5" dirty="0">
                <a:solidFill>
                  <a:srgbClr val="3080EB"/>
                </a:solidFill>
                <a:latin typeface="Gill Sans MT"/>
                <a:cs typeface="Gill Sans MT"/>
              </a:rPr>
              <a:t> </a:t>
            </a:r>
            <a:r>
              <a:rPr sz="3850" spc="-5" dirty="0">
                <a:solidFill>
                  <a:srgbClr val="3080EB"/>
                </a:solidFill>
                <a:latin typeface="Gill Sans MT"/>
                <a:cs typeface="Gill Sans MT"/>
              </a:rPr>
              <a:t>O</a:t>
            </a:r>
            <a:r>
              <a:rPr sz="3850" spc="-60" dirty="0">
                <a:solidFill>
                  <a:srgbClr val="3080EB"/>
                </a:solidFill>
                <a:latin typeface="Gill Sans MT"/>
                <a:cs typeface="Gill Sans MT"/>
              </a:rPr>
              <a:t>r</a:t>
            </a:r>
            <a:r>
              <a:rPr sz="3850" dirty="0">
                <a:solidFill>
                  <a:srgbClr val="3080EB"/>
                </a:solidFill>
                <a:latin typeface="Gill Sans MT"/>
                <a:cs typeface="Gill Sans MT"/>
              </a:rPr>
              <a:t>d</a:t>
            </a:r>
            <a:r>
              <a:rPr sz="3850" spc="-5" dirty="0">
                <a:solidFill>
                  <a:srgbClr val="3080EB"/>
                </a:solidFill>
                <a:latin typeface="Gill Sans MT"/>
                <a:cs typeface="Gill Sans MT"/>
              </a:rPr>
              <a:t>i</a:t>
            </a:r>
            <a:r>
              <a:rPr sz="3850" dirty="0">
                <a:solidFill>
                  <a:srgbClr val="3080EB"/>
                </a:solidFill>
                <a:latin typeface="Gill Sans MT"/>
                <a:cs typeface="Gill Sans MT"/>
              </a:rPr>
              <a:t>nal</a:t>
            </a:r>
            <a:endParaRPr sz="3850">
              <a:latin typeface="Gill Sans MT"/>
              <a:cs typeface="Gill Sans MT"/>
            </a:endParaRPr>
          </a:p>
        </p:txBody>
      </p:sp>
      <p:sp>
        <p:nvSpPr>
          <p:cNvPr id="6" name="object 7"/>
          <p:cNvSpPr/>
          <p:nvPr/>
        </p:nvSpPr>
        <p:spPr>
          <a:xfrm>
            <a:off x="6603112" y="4340132"/>
            <a:ext cx="4000500" cy="2285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/>
          <p:cNvSpPr/>
          <p:nvPr/>
        </p:nvSpPr>
        <p:spPr>
          <a:xfrm>
            <a:off x="6701631" y="4445000"/>
            <a:ext cx="3695700" cy="1853463"/>
          </a:xfrm>
          <a:custGeom>
            <a:avLst/>
            <a:gdLst/>
            <a:ahLst/>
            <a:cxnLst/>
            <a:rect l="l" t="t" r="r" b="b"/>
            <a:pathLst>
              <a:path w="3695700" h="1981200">
                <a:moveTo>
                  <a:pt x="0" y="0"/>
                </a:moveTo>
                <a:lnTo>
                  <a:pt x="3695700" y="0"/>
                </a:lnTo>
                <a:lnTo>
                  <a:pt x="3695700" y="1981200"/>
                </a:lnTo>
                <a:lnTo>
                  <a:pt x="0" y="1981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/>
          <p:cNvSpPr txBox="1"/>
          <p:nvPr/>
        </p:nvSpPr>
        <p:spPr>
          <a:xfrm>
            <a:off x="6701631" y="4445001"/>
            <a:ext cx="3695700" cy="1846659"/>
          </a:xfrm>
          <a:prstGeom prst="rect">
            <a:avLst/>
          </a:prstGeom>
          <a:solidFill>
            <a:srgbClr val="FFFFFF"/>
          </a:solidFill>
          <a:ln w="50800">
            <a:solidFill>
              <a:srgbClr val="92929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6055" marR="116839">
              <a:lnSpc>
                <a:spcPts val="4800"/>
              </a:lnSpc>
            </a:pPr>
            <a:r>
              <a:rPr sz="4200" b="1" dirty="0">
                <a:solidFill>
                  <a:srgbClr val="EC3224"/>
                </a:solidFill>
                <a:latin typeface="Georgia"/>
                <a:cs typeface="Georgia"/>
              </a:rPr>
              <a:t>q</a:t>
            </a:r>
            <a:r>
              <a:rPr sz="4200" b="1" spc="-25" dirty="0">
                <a:solidFill>
                  <a:srgbClr val="EC3224"/>
                </a:solidFill>
                <a:latin typeface="Georgia"/>
                <a:cs typeface="Georgia"/>
              </a:rPr>
              <a:t>uantitative</a:t>
            </a:r>
            <a:r>
              <a:rPr sz="4200" b="1" spc="-15" dirty="0">
                <a:solidFill>
                  <a:srgbClr val="EC3224"/>
                </a:solidFill>
                <a:latin typeface="Georgia"/>
                <a:cs typeface="Georgia"/>
              </a:rPr>
              <a:t> </a:t>
            </a:r>
            <a:r>
              <a:rPr sz="4200" b="1" spc="-35" dirty="0">
                <a:solidFill>
                  <a:srgbClr val="4492C5"/>
                </a:solidFill>
                <a:latin typeface="Georgia"/>
                <a:cs typeface="Georgia"/>
              </a:rPr>
              <a:t>o</a:t>
            </a:r>
            <a:r>
              <a:rPr sz="4200" b="1" dirty="0">
                <a:solidFill>
                  <a:srgbClr val="4492C5"/>
                </a:solidFill>
                <a:latin typeface="Georgia"/>
                <a:cs typeface="Georgia"/>
              </a:rPr>
              <a:t>rd</a:t>
            </a:r>
            <a:r>
              <a:rPr sz="4200" b="1" spc="-15" dirty="0">
                <a:solidFill>
                  <a:srgbClr val="4492C5"/>
                </a:solidFill>
                <a:latin typeface="Georgia"/>
                <a:cs typeface="Georgia"/>
              </a:rPr>
              <a:t>i</a:t>
            </a:r>
            <a:r>
              <a:rPr sz="4200" b="1" spc="-35" dirty="0">
                <a:solidFill>
                  <a:srgbClr val="4492C5"/>
                </a:solidFill>
                <a:latin typeface="Georgia"/>
                <a:cs typeface="Georgia"/>
              </a:rPr>
              <a:t>n</a:t>
            </a:r>
            <a:r>
              <a:rPr sz="4200" b="1" spc="-25" dirty="0">
                <a:solidFill>
                  <a:srgbClr val="4492C5"/>
                </a:solidFill>
                <a:latin typeface="Georgia"/>
                <a:cs typeface="Georgia"/>
              </a:rPr>
              <a:t>a</a:t>
            </a:r>
            <a:r>
              <a:rPr sz="4200" b="1" dirty="0">
                <a:solidFill>
                  <a:srgbClr val="4492C5"/>
                </a:solidFill>
                <a:latin typeface="Georgia"/>
                <a:cs typeface="Georgia"/>
              </a:rPr>
              <a:t>l </a:t>
            </a:r>
            <a:r>
              <a:rPr sz="4200" b="1" dirty="0">
                <a:solidFill>
                  <a:srgbClr val="5BB95C"/>
                </a:solidFill>
                <a:latin typeface="Georgia"/>
                <a:cs typeface="Georgia"/>
              </a:rPr>
              <a:t>c</a:t>
            </a:r>
            <a:r>
              <a:rPr sz="4200" b="1" spc="-25" dirty="0">
                <a:solidFill>
                  <a:srgbClr val="5BB95C"/>
                </a:solidFill>
                <a:latin typeface="Georgia"/>
                <a:cs typeface="Georgia"/>
              </a:rPr>
              <a:t>a</a:t>
            </a:r>
            <a:r>
              <a:rPr sz="4200" b="1" dirty="0">
                <a:solidFill>
                  <a:srgbClr val="5BB95C"/>
                </a:solidFill>
                <a:latin typeface="Georgia"/>
                <a:cs typeface="Georgia"/>
              </a:rPr>
              <a:t>t</a:t>
            </a:r>
            <a:r>
              <a:rPr sz="4200" b="1" spc="-25" dirty="0">
                <a:solidFill>
                  <a:srgbClr val="5BB95C"/>
                </a:solidFill>
                <a:latin typeface="Georgia"/>
                <a:cs typeface="Georgia"/>
              </a:rPr>
              <a:t>eg</a:t>
            </a:r>
            <a:r>
              <a:rPr sz="4200" b="1" spc="-35" dirty="0">
                <a:solidFill>
                  <a:srgbClr val="5BB95C"/>
                </a:solidFill>
                <a:latin typeface="Georgia"/>
                <a:cs typeface="Georgia"/>
              </a:rPr>
              <a:t>o</a:t>
            </a:r>
            <a:r>
              <a:rPr sz="4200" b="1" spc="-20" dirty="0">
                <a:solidFill>
                  <a:srgbClr val="5BB95C"/>
                </a:solidFill>
                <a:latin typeface="Georgia"/>
                <a:cs typeface="Georgia"/>
              </a:rPr>
              <a:t>ri</a:t>
            </a:r>
            <a:r>
              <a:rPr sz="4200" b="1" dirty="0">
                <a:solidFill>
                  <a:srgbClr val="5BB95C"/>
                </a:solidFill>
                <a:latin typeface="Georgia"/>
                <a:cs typeface="Georgia"/>
              </a:rPr>
              <a:t>c</a:t>
            </a:r>
            <a:r>
              <a:rPr sz="4200" b="1" spc="-25" dirty="0">
                <a:solidFill>
                  <a:srgbClr val="5BB95C"/>
                </a:solidFill>
                <a:latin typeface="Georgia"/>
                <a:cs typeface="Georgia"/>
              </a:rPr>
              <a:t>a</a:t>
            </a:r>
            <a:r>
              <a:rPr sz="4200" b="1" dirty="0">
                <a:solidFill>
                  <a:srgbClr val="5BB95C"/>
                </a:solidFill>
                <a:latin typeface="Georgia"/>
                <a:cs typeface="Georgia"/>
              </a:rPr>
              <a:t>l</a:t>
            </a:r>
            <a:endParaRPr sz="42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6695498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2167731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4"/>
          <p:cNvSpPr/>
          <p:nvPr/>
        </p:nvSpPr>
        <p:spPr>
          <a:xfrm>
            <a:off x="6422231" y="4330700"/>
            <a:ext cx="4191000" cy="2209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5"/>
          <p:cNvSpPr/>
          <p:nvPr/>
        </p:nvSpPr>
        <p:spPr>
          <a:xfrm>
            <a:off x="6701632" y="4432180"/>
            <a:ext cx="31115" cy="1861185"/>
          </a:xfrm>
          <a:custGeom>
            <a:avLst/>
            <a:gdLst/>
            <a:ahLst/>
            <a:cxnLst/>
            <a:rect l="l" t="t" r="r" b="b"/>
            <a:pathLst>
              <a:path w="31114" h="1861185">
                <a:moveTo>
                  <a:pt x="0" y="1860845"/>
                </a:moveTo>
                <a:lnTo>
                  <a:pt x="30740" y="1860845"/>
                </a:lnTo>
                <a:lnTo>
                  <a:pt x="30740" y="0"/>
                </a:lnTo>
                <a:lnTo>
                  <a:pt x="0" y="0"/>
                </a:lnTo>
                <a:lnTo>
                  <a:pt x="0" y="18608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/>
          <p:cNvSpPr txBox="1"/>
          <p:nvPr/>
        </p:nvSpPr>
        <p:spPr>
          <a:xfrm>
            <a:off x="6701631" y="4445001"/>
            <a:ext cx="3695700" cy="1769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520">
              <a:lnSpc>
                <a:spcPts val="4610"/>
              </a:lnSpc>
            </a:pPr>
            <a:r>
              <a:rPr sz="3900" spc="-20" dirty="0">
                <a:solidFill>
                  <a:srgbClr val="FF2600"/>
                </a:solidFill>
                <a:latin typeface="Gill Sans MT"/>
                <a:cs typeface="Gill Sans MT"/>
              </a:rPr>
              <a:t>1</a:t>
            </a:r>
            <a:r>
              <a:rPr sz="3900" spc="-5" dirty="0">
                <a:solidFill>
                  <a:srgbClr val="FF2600"/>
                </a:solidFill>
                <a:latin typeface="Gill Sans MT"/>
                <a:cs typeface="Gill Sans MT"/>
              </a:rPr>
              <a:t> </a:t>
            </a:r>
            <a:r>
              <a:rPr sz="3900" spc="-25" dirty="0">
                <a:solidFill>
                  <a:srgbClr val="FF2600"/>
                </a:solidFill>
                <a:latin typeface="Gill Sans MT"/>
                <a:cs typeface="Gill Sans MT"/>
              </a:rPr>
              <a:t>=</a:t>
            </a:r>
            <a:r>
              <a:rPr sz="3900" spc="-5" dirty="0">
                <a:solidFill>
                  <a:srgbClr val="FF2600"/>
                </a:solidFill>
                <a:latin typeface="Gill Sans MT"/>
                <a:cs typeface="Gill Sans MT"/>
              </a:rPr>
              <a:t> </a:t>
            </a:r>
            <a:r>
              <a:rPr sz="3900" spc="-40" dirty="0">
                <a:solidFill>
                  <a:srgbClr val="FF2600"/>
                </a:solidFill>
                <a:latin typeface="Gill Sans MT"/>
                <a:cs typeface="Gill Sans MT"/>
              </a:rPr>
              <a:t>Q</a:t>
            </a:r>
            <a:r>
              <a:rPr sz="3900" spc="-20" dirty="0">
                <a:solidFill>
                  <a:srgbClr val="FF2600"/>
                </a:solidFill>
                <a:latin typeface="Gill Sans MT"/>
                <a:cs typeface="Gill Sans MT"/>
              </a:rPr>
              <a:t>uant</a:t>
            </a:r>
            <a:r>
              <a:rPr sz="3900" spc="-15" dirty="0">
                <a:solidFill>
                  <a:srgbClr val="FF2600"/>
                </a:solidFill>
                <a:latin typeface="Gill Sans MT"/>
                <a:cs typeface="Gill Sans MT"/>
              </a:rPr>
              <a:t>itati</a:t>
            </a:r>
            <a:r>
              <a:rPr sz="3900" spc="-100" dirty="0">
                <a:solidFill>
                  <a:srgbClr val="FF2600"/>
                </a:solidFill>
                <a:latin typeface="Gill Sans MT"/>
                <a:cs typeface="Gill Sans MT"/>
              </a:rPr>
              <a:t>v</a:t>
            </a:r>
            <a:r>
              <a:rPr sz="3900" spc="-20" dirty="0">
                <a:solidFill>
                  <a:srgbClr val="FF2600"/>
                </a:solidFill>
                <a:latin typeface="Gill Sans MT"/>
                <a:cs typeface="Gill Sans MT"/>
              </a:rPr>
              <a:t>e</a:t>
            </a:r>
            <a:endParaRPr sz="3900">
              <a:latin typeface="Gill Sans MT"/>
              <a:cs typeface="Gill Sans MT"/>
            </a:endParaRPr>
          </a:p>
          <a:p>
            <a:pPr marL="96520">
              <a:lnSpc>
                <a:spcPts val="4565"/>
              </a:lnSpc>
            </a:pPr>
            <a:r>
              <a:rPr sz="3900" spc="-20" dirty="0">
                <a:solidFill>
                  <a:srgbClr val="2DB212"/>
                </a:solidFill>
                <a:latin typeface="Gill Sans MT"/>
                <a:cs typeface="Gill Sans MT"/>
              </a:rPr>
              <a:t>2</a:t>
            </a:r>
            <a:r>
              <a:rPr sz="3900" spc="-5" dirty="0">
                <a:solidFill>
                  <a:srgbClr val="2DB212"/>
                </a:solidFill>
                <a:latin typeface="Gill Sans MT"/>
                <a:cs typeface="Gill Sans MT"/>
              </a:rPr>
              <a:t> </a:t>
            </a:r>
            <a:r>
              <a:rPr sz="3900" spc="-25" dirty="0">
                <a:solidFill>
                  <a:srgbClr val="2DB212"/>
                </a:solidFill>
                <a:latin typeface="Gill Sans MT"/>
                <a:cs typeface="Gill Sans MT"/>
              </a:rPr>
              <a:t>=</a:t>
            </a:r>
            <a:r>
              <a:rPr sz="3900" spc="-5" dirty="0">
                <a:solidFill>
                  <a:srgbClr val="2DB212"/>
                </a:solidFill>
                <a:latin typeface="Gill Sans MT"/>
                <a:cs typeface="Gill Sans MT"/>
              </a:rPr>
              <a:t> </a:t>
            </a:r>
            <a:r>
              <a:rPr sz="3900" spc="-30" dirty="0">
                <a:solidFill>
                  <a:srgbClr val="2DB212"/>
                </a:solidFill>
                <a:latin typeface="Gill Sans MT"/>
                <a:cs typeface="Gill Sans MT"/>
              </a:rPr>
              <a:t>Nom</a:t>
            </a:r>
            <a:r>
              <a:rPr sz="3900" spc="-15" dirty="0">
                <a:solidFill>
                  <a:srgbClr val="2DB212"/>
                </a:solidFill>
                <a:latin typeface="Gill Sans MT"/>
                <a:cs typeface="Gill Sans MT"/>
              </a:rPr>
              <a:t>inal</a:t>
            </a:r>
            <a:endParaRPr sz="3900">
              <a:latin typeface="Gill Sans MT"/>
              <a:cs typeface="Gill Sans MT"/>
            </a:endParaRPr>
          </a:p>
          <a:p>
            <a:pPr marL="96520">
              <a:lnSpc>
                <a:spcPts val="4575"/>
              </a:lnSpc>
            </a:pPr>
            <a:r>
              <a:rPr sz="3850" spc="15" dirty="0">
                <a:solidFill>
                  <a:srgbClr val="3080EB"/>
                </a:solidFill>
                <a:latin typeface="Gill Sans MT"/>
                <a:cs typeface="Gill Sans MT"/>
              </a:rPr>
              <a:t>3</a:t>
            </a:r>
            <a:r>
              <a:rPr sz="3850" spc="10" dirty="0">
                <a:solidFill>
                  <a:srgbClr val="3080EB"/>
                </a:solidFill>
                <a:latin typeface="Gill Sans MT"/>
                <a:cs typeface="Gill Sans MT"/>
              </a:rPr>
              <a:t> </a:t>
            </a:r>
            <a:r>
              <a:rPr sz="3850" spc="20" dirty="0">
                <a:solidFill>
                  <a:srgbClr val="3080EB"/>
                </a:solidFill>
                <a:latin typeface="Gill Sans MT"/>
                <a:cs typeface="Gill Sans MT"/>
              </a:rPr>
              <a:t>=</a:t>
            </a:r>
            <a:r>
              <a:rPr sz="3850" spc="10" dirty="0">
                <a:solidFill>
                  <a:srgbClr val="3080EB"/>
                </a:solidFill>
                <a:latin typeface="Gill Sans MT"/>
                <a:cs typeface="Gill Sans MT"/>
              </a:rPr>
              <a:t> </a:t>
            </a:r>
            <a:r>
              <a:rPr sz="3850" spc="25" dirty="0">
                <a:solidFill>
                  <a:srgbClr val="3080EB"/>
                </a:solidFill>
                <a:latin typeface="Gill Sans MT"/>
                <a:cs typeface="Gill Sans MT"/>
              </a:rPr>
              <a:t>O</a:t>
            </a:r>
            <a:r>
              <a:rPr sz="3850" spc="-45" dirty="0">
                <a:solidFill>
                  <a:srgbClr val="3080EB"/>
                </a:solidFill>
                <a:latin typeface="Gill Sans MT"/>
                <a:cs typeface="Gill Sans MT"/>
              </a:rPr>
              <a:t>r</a:t>
            </a:r>
            <a:r>
              <a:rPr sz="3850" dirty="0">
                <a:solidFill>
                  <a:srgbClr val="3080EB"/>
                </a:solidFill>
                <a:latin typeface="Gill Sans MT"/>
                <a:cs typeface="Gill Sans MT"/>
              </a:rPr>
              <a:t>di</a:t>
            </a:r>
            <a:r>
              <a:rPr sz="3850" spc="10" dirty="0">
                <a:solidFill>
                  <a:srgbClr val="3080EB"/>
                </a:solidFill>
                <a:latin typeface="Gill Sans MT"/>
                <a:cs typeface="Gill Sans MT"/>
              </a:rPr>
              <a:t>nal</a:t>
            </a:r>
            <a:endParaRPr sz="3850">
              <a:latin typeface="Gill Sans MT"/>
              <a:cs typeface="Gill Sans MT"/>
            </a:endParaRPr>
          </a:p>
        </p:txBody>
      </p:sp>
      <p:sp>
        <p:nvSpPr>
          <p:cNvPr id="6" name="object 7"/>
          <p:cNvSpPr/>
          <p:nvPr/>
        </p:nvSpPr>
        <p:spPr>
          <a:xfrm>
            <a:off x="6603112" y="4340132"/>
            <a:ext cx="4000500" cy="2285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/>
          <p:cNvSpPr/>
          <p:nvPr/>
        </p:nvSpPr>
        <p:spPr>
          <a:xfrm>
            <a:off x="6701631" y="4445000"/>
            <a:ext cx="3695700" cy="1846660"/>
          </a:xfrm>
          <a:custGeom>
            <a:avLst/>
            <a:gdLst/>
            <a:ahLst/>
            <a:cxnLst/>
            <a:rect l="l" t="t" r="r" b="b"/>
            <a:pathLst>
              <a:path w="3695700" h="1981200">
                <a:moveTo>
                  <a:pt x="0" y="0"/>
                </a:moveTo>
                <a:lnTo>
                  <a:pt x="3695700" y="0"/>
                </a:lnTo>
                <a:lnTo>
                  <a:pt x="3695700" y="1981200"/>
                </a:lnTo>
                <a:lnTo>
                  <a:pt x="0" y="1981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/>
          <p:cNvSpPr txBox="1"/>
          <p:nvPr/>
        </p:nvSpPr>
        <p:spPr>
          <a:xfrm>
            <a:off x="6701631" y="4445001"/>
            <a:ext cx="3695700" cy="1846659"/>
          </a:xfrm>
          <a:prstGeom prst="rect">
            <a:avLst/>
          </a:prstGeom>
          <a:solidFill>
            <a:srgbClr val="FFFFFF"/>
          </a:solidFill>
          <a:ln w="50800">
            <a:solidFill>
              <a:srgbClr val="92929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6055" marR="116839">
              <a:lnSpc>
                <a:spcPts val="4800"/>
              </a:lnSpc>
            </a:pPr>
            <a:r>
              <a:rPr sz="4200" b="1" dirty="0">
                <a:solidFill>
                  <a:srgbClr val="EC3224"/>
                </a:solidFill>
                <a:latin typeface="Georgia"/>
                <a:cs typeface="Georgia"/>
              </a:rPr>
              <a:t>q</a:t>
            </a:r>
            <a:r>
              <a:rPr sz="4200" b="1" spc="-25" dirty="0">
                <a:solidFill>
                  <a:srgbClr val="EC3224"/>
                </a:solidFill>
                <a:latin typeface="Georgia"/>
                <a:cs typeface="Georgia"/>
              </a:rPr>
              <a:t>uantitative</a:t>
            </a:r>
            <a:r>
              <a:rPr sz="4200" b="1" spc="-15" dirty="0">
                <a:solidFill>
                  <a:srgbClr val="EC3224"/>
                </a:solidFill>
                <a:latin typeface="Georgia"/>
                <a:cs typeface="Georgia"/>
              </a:rPr>
              <a:t> </a:t>
            </a:r>
            <a:r>
              <a:rPr sz="4200" b="1" spc="-35" dirty="0">
                <a:solidFill>
                  <a:srgbClr val="4492C5"/>
                </a:solidFill>
                <a:latin typeface="Georgia"/>
                <a:cs typeface="Georgia"/>
              </a:rPr>
              <a:t>o</a:t>
            </a:r>
            <a:r>
              <a:rPr sz="4200" b="1" dirty="0">
                <a:solidFill>
                  <a:srgbClr val="4492C5"/>
                </a:solidFill>
                <a:latin typeface="Georgia"/>
                <a:cs typeface="Georgia"/>
              </a:rPr>
              <a:t>rd</a:t>
            </a:r>
            <a:r>
              <a:rPr sz="4200" b="1" spc="-15" dirty="0">
                <a:solidFill>
                  <a:srgbClr val="4492C5"/>
                </a:solidFill>
                <a:latin typeface="Georgia"/>
                <a:cs typeface="Georgia"/>
              </a:rPr>
              <a:t>i</a:t>
            </a:r>
            <a:r>
              <a:rPr sz="4200" b="1" spc="-35" dirty="0">
                <a:solidFill>
                  <a:srgbClr val="4492C5"/>
                </a:solidFill>
                <a:latin typeface="Georgia"/>
                <a:cs typeface="Georgia"/>
              </a:rPr>
              <a:t>n</a:t>
            </a:r>
            <a:r>
              <a:rPr sz="4200" b="1" spc="-25" dirty="0">
                <a:solidFill>
                  <a:srgbClr val="4492C5"/>
                </a:solidFill>
                <a:latin typeface="Georgia"/>
                <a:cs typeface="Georgia"/>
              </a:rPr>
              <a:t>a</a:t>
            </a:r>
            <a:r>
              <a:rPr sz="4200" b="1" dirty="0">
                <a:solidFill>
                  <a:srgbClr val="4492C5"/>
                </a:solidFill>
                <a:latin typeface="Georgia"/>
                <a:cs typeface="Georgia"/>
              </a:rPr>
              <a:t>l </a:t>
            </a:r>
            <a:r>
              <a:rPr sz="4200" b="1" dirty="0">
                <a:solidFill>
                  <a:srgbClr val="5BB95C"/>
                </a:solidFill>
                <a:latin typeface="Georgia"/>
                <a:cs typeface="Georgia"/>
              </a:rPr>
              <a:t>c</a:t>
            </a:r>
            <a:r>
              <a:rPr sz="4200" b="1" spc="-25" dirty="0">
                <a:solidFill>
                  <a:srgbClr val="5BB95C"/>
                </a:solidFill>
                <a:latin typeface="Georgia"/>
                <a:cs typeface="Georgia"/>
              </a:rPr>
              <a:t>a</a:t>
            </a:r>
            <a:r>
              <a:rPr sz="4200" b="1" dirty="0">
                <a:solidFill>
                  <a:srgbClr val="5BB95C"/>
                </a:solidFill>
                <a:latin typeface="Georgia"/>
                <a:cs typeface="Georgia"/>
              </a:rPr>
              <a:t>t</a:t>
            </a:r>
            <a:r>
              <a:rPr sz="4200" b="1" spc="-25" dirty="0">
                <a:solidFill>
                  <a:srgbClr val="5BB95C"/>
                </a:solidFill>
                <a:latin typeface="Georgia"/>
                <a:cs typeface="Georgia"/>
              </a:rPr>
              <a:t>eg</a:t>
            </a:r>
            <a:r>
              <a:rPr sz="4200" b="1" spc="-35" dirty="0">
                <a:solidFill>
                  <a:srgbClr val="5BB95C"/>
                </a:solidFill>
                <a:latin typeface="Georgia"/>
                <a:cs typeface="Georgia"/>
              </a:rPr>
              <a:t>o</a:t>
            </a:r>
            <a:r>
              <a:rPr sz="4200" b="1" spc="-20" dirty="0">
                <a:solidFill>
                  <a:srgbClr val="5BB95C"/>
                </a:solidFill>
                <a:latin typeface="Georgia"/>
                <a:cs typeface="Georgia"/>
              </a:rPr>
              <a:t>ri</a:t>
            </a:r>
            <a:r>
              <a:rPr sz="4200" b="1" dirty="0">
                <a:solidFill>
                  <a:srgbClr val="5BB95C"/>
                </a:solidFill>
                <a:latin typeface="Georgia"/>
                <a:cs typeface="Georgia"/>
              </a:rPr>
              <a:t>c</a:t>
            </a:r>
            <a:r>
              <a:rPr sz="4200" b="1" spc="-25" dirty="0">
                <a:solidFill>
                  <a:srgbClr val="5BB95C"/>
                </a:solidFill>
                <a:latin typeface="Georgia"/>
                <a:cs typeface="Georgia"/>
              </a:rPr>
              <a:t>a</a:t>
            </a:r>
            <a:r>
              <a:rPr sz="4200" b="1" dirty="0">
                <a:solidFill>
                  <a:srgbClr val="5BB95C"/>
                </a:solidFill>
                <a:latin typeface="Georgia"/>
                <a:cs typeface="Georgia"/>
              </a:rPr>
              <a:t>l</a:t>
            </a:r>
            <a:endParaRPr sz="42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049885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3439928" y="4343400"/>
            <a:ext cx="3668102" cy="909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22326" y="5453626"/>
            <a:ext cx="4571405" cy="5783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87276" y="5157607"/>
            <a:ext cx="2104017" cy="13030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94271" y="6408795"/>
            <a:ext cx="3397022" cy="5254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83094" y="4243207"/>
            <a:ext cx="2992037" cy="1168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65420" y="5181597"/>
            <a:ext cx="1620155" cy="17235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/>
              <a:t>attribute types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42218" y="3135177"/>
            <a:ext cx="12626762" cy="1723549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2400" b="1" dirty="0">
                <a:latin typeface="Gill Sans MT" panose="020B0502020104020203" pitchFamily="34" charset="0"/>
              </a:rPr>
              <a:t>Categorical</a:t>
            </a:r>
          </a:p>
          <a:p>
            <a:pPr algn="r"/>
            <a:r>
              <a:rPr lang="en-US" dirty="0">
                <a:latin typeface="Gill Sans MT" panose="020B0502020104020203" pitchFamily="34" charset="0"/>
              </a:rPr>
              <a:t>no implicit ordering</a:t>
            </a: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pPr algn="r"/>
            <a:endParaRPr lang="en-US" sz="2400" dirty="0">
              <a:latin typeface="Gill Sans MT" panose="020B0502020104020203" pitchFamily="34" charset="0"/>
            </a:endParaRPr>
          </a:p>
          <a:p>
            <a:pPr algn="r">
              <a:spcBef>
                <a:spcPts val="1200"/>
              </a:spcBef>
            </a:pPr>
            <a:r>
              <a:rPr lang="en-US" sz="2000" i="1" u="sng" dirty="0">
                <a:latin typeface="Gill Sans MT" panose="020B0502020104020203" pitchFamily="34" charset="0"/>
              </a:rPr>
              <a:t>Ordinal</a:t>
            </a:r>
            <a:endParaRPr lang="en-US" i="1" u="sng" dirty="0">
              <a:latin typeface="Gill Sans MT" panose="020B0502020104020203" pitchFamily="34" charset="0"/>
            </a:endParaRP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pPr algn="r"/>
            <a:endParaRPr lang="en-US" dirty="0">
              <a:latin typeface="Gill Sans MT" panose="020B0502020104020203" pitchFamily="34" charset="0"/>
            </a:endParaRPr>
          </a:p>
          <a:p>
            <a:r>
              <a:rPr lang="en-US" sz="2400" b="1" dirty="0">
                <a:latin typeface="Gill Sans MT" panose="020B0502020104020203" pitchFamily="34" charset="0"/>
              </a:rPr>
              <a:t>Ordered</a:t>
            </a:r>
          </a:p>
          <a:p>
            <a:pPr algn="r">
              <a:spcBef>
                <a:spcPts val="1200"/>
              </a:spcBef>
            </a:pPr>
            <a:r>
              <a:rPr lang="en-US" sz="2000" i="1" u="sng" dirty="0">
                <a:latin typeface="Gill Sans MT" panose="020B0502020104020203" pitchFamily="34" charset="0"/>
              </a:rPr>
              <a:t>Quantitative</a:t>
            </a:r>
            <a:endParaRPr lang="en-US" i="1" u="sng" dirty="0">
              <a:latin typeface="Gill Sans MT" panose="020B0502020104020203" pitchFamily="34" charset="0"/>
            </a:endParaRPr>
          </a:p>
          <a:p>
            <a:pPr algn="r">
              <a:spcBef>
                <a:spcPts val="600"/>
              </a:spcBef>
            </a:pPr>
            <a:r>
              <a:rPr lang="en-US" dirty="0">
                <a:latin typeface="Gill Sans MT" panose="020B0502020104020203" pitchFamily="34" charset="0"/>
              </a:rPr>
              <a:t>meaningful magnitude </a:t>
            </a:r>
          </a:p>
          <a:p>
            <a:pPr algn="r"/>
            <a:r>
              <a:rPr lang="en-US" dirty="0">
                <a:latin typeface="Gill Sans MT" panose="020B0502020104020203" pitchFamily="34" charset="0"/>
              </a:rPr>
              <a:t>(can do arithmetic)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22531" y="7323613"/>
            <a:ext cx="6858000" cy="400110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i="1" u="sng" dirty="0">
                <a:latin typeface="Gill Sans MT" panose="020B0502020104020203" pitchFamily="34" charset="0"/>
              </a:rPr>
              <a:t>Sequential</a:t>
            </a:r>
            <a:endParaRPr lang="en-US" i="1" u="sng" dirty="0">
              <a:latin typeface="Gill Sans MT" panose="020B0502020104020203" pitchFamily="34" charset="0"/>
            </a:endParaRPr>
          </a:p>
          <a:p>
            <a:pPr algn="ctr">
              <a:spcBef>
                <a:spcPts val="1200"/>
              </a:spcBef>
            </a:pPr>
            <a:r>
              <a:rPr lang="en-US" sz="2000" i="1" dirty="0">
                <a:latin typeface="Gill Sans MT" panose="020B0502020104020203" pitchFamily="34" charset="0"/>
              </a:rPr>
              <a:t>     </a:t>
            </a:r>
            <a:r>
              <a:rPr lang="en-US" sz="2000" i="1" u="sng" dirty="0">
                <a:latin typeface="Gill Sans MT" panose="020B0502020104020203" pitchFamily="34" charset="0"/>
              </a:rPr>
              <a:t>Divergent</a:t>
            </a:r>
          </a:p>
          <a:p>
            <a:pPr algn="ctr">
              <a:spcBef>
                <a:spcPts val="1200"/>
              </a:spcBef>
            </a:pPr>
            <a:r>
              <a:rPr lang="en-US" i="1" u="sng" dirty="0">
                <a:latin typeface="Gill Sans MT" panose="020B0502020104020203" pitchFamily="34" charset="0"/>
              </a:rPr>
              <a:t>Cyclic</a:t>
            </a:r>
            <a:endParaRPr lang="en-US" i="1" dirty="0">
              <a:latin typeface="Gill Sans MT" panose="020B0502020104020203" pitchFamily="34" charset="0"/>
            </a:endParaRPr>
          </a:p>
        </p:txBody>
      </p:sp>
      <p:sp>
        <p:nvSpPr>
          <p:cNvPr id="15" name="object 11"/>
          <p:cNvSpPr/>
          <p:nvPr/>
        </p:nvSpPr>
        <p:spPr>
          <a:xfrm>
            <a:off x="8898731" y="7853916"/>
            <a:ext cx="6223401" cy="768016"/>
          </a:xfrm>
          <a:prstGeom prst="rect">
            <a:avLst/>
          </a:prstGeom>
          <a:blipFill>
            <a:blip r:embed="rId9" cstate="print"/>
            <a:srcRect/>
            <a:stretch>
              <a:fillRect t="-8101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7808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DERIVED ATTRIBUTES</a:t>
            </a:r>
          </a:p>
          <a:p>
            <a:pPr lvl="1"/>
            <a:r>
              <a:rPr lang="en-US" dirty="0"/>
              <a:t>derived attribute: computed from originals</a:t>
            </a:r>
          </a:p>
          <a:p>
            <a:pPr lvl="2"/>
            <a:r>
              <a:rPr lang="en-US" dirty="0"/>
              <a:t>simple change of type</a:t>
            </a:r>
          </a:p>
          <a:p>
            <a:pPr lvl="2"/>
            <a:r>
              <a:rPr lang="en-US" dirty="0"/>
              <a:t>acquire additional data</a:t>
            </a:r>
          </a:p>
          <a:p>
            <a:pPr lvl="2"/>
            <a:r>
              <a:rPr lang="en-US" dirty="0"/>
              <a:t>complex transformation</a:t>
            </a:r>
          </a:p>
          <a:p>
            <a:pPr lvl="2"/>
            <a:r>
              <a:rPr lang="en-US" dirty="0"/>
              <a:t>transformation is abstraction choice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4707731" y="5930044"/>
            <a:ext cx="7518400" cy="37981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3000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621632" y="1177220"/>
            <a:ext cx="14096999" cy="7399162"/>
          </a:xfrm>
        </p:spPr>
        <p:txBody>
          <a:bodyPr/>
          <a:lstStyle/>
          <a:p>
            <a:r>
              <a:rPr lang="en-US" dirty="0"/>
              <a:t>DATA MODEL vs CONCEPTUAL MODEL</a:t>
            </a:r>
          </a:p>
          <a:p>
            <a:pPr lvl="1"/>
            <a:r>
              <a:rPr lang="en-US" b="1" dirty="0"/>
              <a:t>data model</a:t>
            </a:r>
            <a:r>
              <a:rPr lang="en-US" dirty="0"/>
              <a:t>: mathematical abstraction (data abstraction)</a:t>
            </a:r>
          </a:p>
          <a:p>
            <a:pPr lvl="2"/>
            <a:r>
              <a:rPr lang="en-US" dirty="0"/>
              <a:t>set with operations, e.g. floats with * / - +</a:t>
            </a:r>
          </a:p>
          <a:p>
            <a:pPr lvl="1"/>
            <a:r>
              <a:rPr lang="en-US" b="1" dirty="0"/>
              <a:t>conceptual model</a:t>
            </a:r>
            <a:r>
              <a:rPr lang="en-US" dirty="0"/>
              <a:t>: mental construction (semantics)</a:t>
            </a:r>
          </a:p>
          <a:p>
            <a:pPr lvl="2"/>
            <a:r>
              <a:rPr lang="en-US" dirty="0"/>
              <a:t>includes semantics, supports reasoning</a:t>
            </a:r>
          </a:p>
          <a:p>
            <a:pPr lvl="1"/>
            <a:r>
              <a:rPr lang="en-US" i="1" u="sng" dirty="0"/>
              <a:t>conceptual model motivates data abstraction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63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  <a:p>
            <a:pPr lvl="1"/>
            <a:r>
              <a:rPr lang="en-US" b="1" dirty="0"/>
              <a:t>from data model . . .</a:t>
            </a:r>
          </a:p>
          <a:p>
            <a:pPr lvl="2"/>
            <a:r>
              <a:rPr lang="en-US" dirty="0"/>
              <a:t>- 32.52, 54.06, -17.35, . . . (floats)</a:t>
            </a:r>
          </a:p>
          <a:p>
            <a:pPr lvl="1"/>
            <a:r>
              <a:rPr lang="en-US" b="1" dirty="0"/>
              <a:t>using conceptual model . . .</a:t>
            </a:r>
          </a:p>
          <a:p>
            <a:pPr lvl="2"/>
            <a:r>
              <a:rPr lang="en-US" dirty="0"/>
              <a:t>temperature</a:t>
            </a:r>
          </a:p>
          <a:p>
            <a:pPr lvl="1"/>
            <a:r>
              <a:rPr lang="en-US" b="1" dirty="0"/>
              <a:t>to new data abstraction…</a:t>
            </a:r>
          </a:p>
          <a:p>
            <a:pPr marL="338138" lvl="2" indent="-323850"/>
            <a:r>
              <a:rPr lang="en-US" dirty="0"/>
              <a:t>continuous to 2 significant figures (quantitative)</a:t>
            </a:r>
          </a:p>
          <a:p>
            <a:pPr lvl="2"/>
            <a:r>
              <a:rPr lang="en-US" dirty="0"/>
              <a:t>hot, warm, cold (ordinal)</a:t>
            </a:r>
          </a:p>
          <a:p>
            <a:pPr lvl="2"/>
            <a:r>
              <a:rPr lang="en-US" dirty="0"/>
              <a:t>above freezing, below freezing (categorical)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3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www.vislies.org</a:t>
            </a:r>
            <a:r>
              <a:rPr lang="en-US" dirty="0"/>
              <a:t>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531" y="1816100"/>
            <a:ext cx="96012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41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www.vislies.org</a:t>
            </a:r>
            <a:r>
              <a:rPr lang="en-US" dirty="0"/>
              <a:t>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731" y="1428750"/>
            <a:ext cx="13004800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07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abstraction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what</a:t>
            </a:r>
            <a:r>
              <a:rPr lang="en-US" dirty="0"/>
              <a:t> part of an analysis that pertains to the data</a:t>
            </a:r>
          </a:p>
          <a:p>
            <a:pPr lvl="1"/>
            <a:r>
              <a:rPr lang="en-US" dirty="0"/>
              <a:t>translation of domain-specific terms into words that are as generic as possible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62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TYPE vs SEMANTIC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76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  <a:p>
            <a:pPr lvl="1"/>
            <a:r>
              <a:rPr lang="en-US" dirty="0"/>
              <a:t>Items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/>
              <a:t>Links</a:t>
            </a:r>
          </a:p>
          <a:p>
            <a:pPr lvl="1"/>
            <a:r>
              <a:rPr lang="en-US" dirty="0"/>
              <a:t>Positions</a:t>
            </a:r>
          </a:p>
          <a:p>
            <a:pPr lvl="1"/>
            <a:r>
              <a:rPr lang="en-US" dirty="0"/>
              <a:t>Grids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6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dataset types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2790031" y="2387263"/>
            <a:ext cx="11760200" cy="3263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40406" y="5572856"/>
            <a:ext cx="2329606" cy="35407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75052" y="5686987"/>
            <a:ext cx="2484714" cy="23422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89078" y="5546539"/>
            <a:ext cx="2329606" cy="16128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89389" y="5598348"/>
            <a:ext cx="1962442" cy="3043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5164931" y="2387263"/>
            <a:ext cx="9601200" cy="6985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74131" y="5546539"/>
            <a:ext cx="12192000" cy="3826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2292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1447</TotalTime>
  <Words>426</Words>
  <Application>Microsoft Macintosh PowerPoint</Application>
  <PresentationFormat>Custom</PresentationFormat>
  <Paragraphs>191</Paragraphs>
  <Slides>37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Georgia</vt:lpstr>
      <vt:lpstr>Gill Sans MT</vt:lpstr>
      <vt:lpstr>Lucida Sans</vt:lpstr>
      <vt:lpstr>1_Custom Design</vt:lpstr>
      <vt:lpstr>CIS 4930/6930-002 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attribute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4930/6930-902 Scientific Visualization</dc:title>
  <cp:lastModifiedBy>Rosen, Paul</cp:lastModifiedBy>
  <cp:revision>59</cp:revision>
  <dcterms:created xsi:type="dcterms:W3CDTF">2015-08-26T14:48:13Z</dcterms:created>
  <dcterms:modified xsi:type="dcterms:W3CDTF">2019-01-09T16:11:21Z</dcterms:modified>
</cp:coreProperties>
</file>